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27"/>
  </p:notesMasterIdLst>
  <p:sldIdLst>
    <p:sldId id="333" r:id="rId2"/>
    <p:sldId id="301" r:id="rId3"/>
    <p:sldId id="298" r:id="rId4"/>
    <p:sldId id="297" r:id="rId5"/>
    <p:sldId id="334" r:id="rId6"/>
    <p:sldId id="329" r:id="rId7"/>
    <p:sldId id="305" r:id="rId8"/>
    <p:sldId id="312" r:id="rId9"/>
    <p:sldId id="313" r:id="rId10"/>
    <p:sldId id="314" r:id="rId11"/>
    <p:sldId id="316" r:id="rId12"/>
    <p:sldId id="318" r:id="rId13"/>
    <p:sldId id="322" r:id="rId14"/>
    <p:sldId id="331" r:id="rId15"/>
    <p:sldId id="332" r:id="rId16"/>
    <p:sldId id="335" r:id="rId17"/>
    <p:sldId id="296" r:id="rId18"/>
    <p:sldId id="306" r:id="rId19"/>
    <p:sldId id="308" r:id="rId20"/>
    <p:sldId id="288" r:id="rId21"/>
    <p:sldId id="328" r:id="rId22"/>
    <p:sldId id="287" r:id="rId23"/>
    <p:sldId id="323" r:id="rId24"/>
    <p:sldId id="325" r:id="rId25"/>
    <p:sldId id="327" r:id="rId26"/>
  </p:sldIdLst>
  <p:sldSz cx="12192000" cy="6858000"/>
  <p:notesSz cx="6781800" cy="9067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McNeill" initials="DM" lastIdx="22" clrIdx="0">
    <p:extLst>
      <p:ext uri="{19B8F6BF-5375-455C-9EA6-DF929625EA0E}">
        <p15:presenceInfo xmlns:p15="http://schemas.microsoft.com/office/powerpoint/2012/main" userId="65c4087e44db8b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24" autoAdjust="0"/>
  </p:normalViewPr>
  <p:slideViewPr>
    <p:cSldViewPr snapToGrid="0">
      <p:cViewPr varScale="1">
        <p:scale>
          <a:sx n="68" d="100"/>
          <a:sy n="68" d="100"/>
        </p:scale>
        <p:origin x="612" y="72"/>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965"/>
          </a:xfrm>
          <a:prstGeom prst="rect">
            <a:avLst/>
          </a:prstGeom>
        </p:spPr>
        <p:txBody>
          <a:bodyPr vert="horz" lIns="90562" tIns="45281" rIns="90562" bIns="45281" rtlCol="0"/>
          <a:lstStyle>
            <a:lvl1pPr algn="l">
              <a:defRPr sz="1200"/>
            </a:lvl1pPr>
          </a:lstStyle>
          <a:p>
            <a:endParaRPr lang="en-CA"/>
          </a:p>
        </p:txBody>
      </p:sp>
      <p:sp>
        <p:nvSpPr>
          <p:cNvPr id="3" name="Date Placeholder 2"/>
          <p:cNvSpPr>
            <a:spLocks noGrp="1"/>
          </p:cNvSpPr>
          <p:nvPr>
            <p:ph type="dt" idx="1"/>
          </p:nvPr>
        </p:nvSpPr>
        <p:spPr>
          <a:xfrm>
            <a:off x="3841451" y="0"/>
            <a:ext cx="2938780" cy="454965"/>
          </a:xfrm>
          <a:prstGeom prst="rect">
            <a:avLst/>
          </a:prstGeom>
        </p:spPr>
        <p:txBody>
          <a:bodyPr vert="horz" lIns="90562" tIns="45281" rIns="90562" bIns="45281" rtlCol="0"/>
          <a:lstStyle>
            <a:lvl1pPr algn="r">
              <a:defRPr sz="1200"/>
            </a:lvl1pPr>
          </a:lstStyle>
          <a:p>
            <a:fld id="{1544B25C-F1B4-41D2-B3D4-CF9F5DBA857B}" type="datetimeFigureOut">
              <a:rPr lang="en-CA" smtClean="0"/>
              <a:pPr/>
              <a:t>07/02/2017</a:t>
            </a:fld>
            <a:endParaRPr lang="en-CA"/>
          </a:p>
        </p:txBody>
      </p:sp>
      <p:sp>
        <p:nvSpPr>
          <p:cNvPr id="4" name="Slide Image Placeholder 3"/>
          <p:cNvSpPr>
            <a:spLocks noGrp="1" noRot="1" noChangeAspect="1"/>
          </p:cNvSpPr>
          <p:nvPr>
            <p:ph type="sldImg" idx="2"/>
          </p:nvPr>
        </p:nvSpPr>
        <p:spPr>
          <a:xfrm>
            <a:off x="671513" y="1133475"/>
            <a:ext cx="5438775" cy="3060700"/>
          </a:xfrm>
          <a:prstGeom prst="rect">
            <a:avLst/>
          </a:prstGeom>
          <a:noFill/>
          <a:ln w="12700">
            <a:solidFill>
              <a:prstClr val="black"/>
            </a:solidFill>
          </a:ln>
        </p:spPr>
        <p:txBody>
          <a:bodyPr vert="horz" lIns="90562" tIns="45281" rIns="90562" bIns="45281" rtlCol="0" anchor="ctr"/>
          <a:lstStyle/>
          <a:p>
            <a:endParaRPr lang="en-CA"/>
          </a:p>
        </p:txBody>
      </p:sp>
      <p:sp>
        <p:nvSpPr>
          <p:cNvPr id="5" name="Notes Placeholder 4"/>
          <p:cNvSpPr>
            <a:spLocks noGrp="1"/>
          </p:cNvSpPr>
          <p:nvPr>
            <p:ph type="body" sz="quarter" idx="3"/>
          </p:nvPr>
        </p:nvSpPr>
        <p:spPr>
          <a:xfrm>
            <a:off x="678180" y="4363879"/>
            <a:ext cx="5425440" cy="3570446"/>
          </a:xfrm>
          <a:prstGeom prst="rect">
            <a:avLst/>
          </a:prstGeom>
        </p:spPr>
        <p:txBody>
          <a:bodyPr vert="horz" lIns="90562" tIns="45281" rIns="90562" bIns="452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12837"/>
            <a:ext cx="2938780" cy="454964"/>
          </a:xfrm>
          <a:prstGeom prst="rect">
            <a:avLst/>
          </a:prstGeom>
        </p:spPr>
        <p:txBody>
          <a:bodyPr vert="horz" lIns="90562" tIns="45281" rIns="90562" bIns="45281" rtlCol="0" anchor="b"/>
          <a:lstStyle>
            <a:lvl1pPr algn="l">
              <a:defRPr sz="1200"/>
            </a:lvl1pPr>
          </a:lstStyle>
          <a:p>
            <a:endParaRPr lang="en-CA"/>
          </a:p>
        </p:txBody>
      </p:sp>
      <p:sp>
        <p:nvSpPr>
          <p:cNvPr id="7" name="Slide Number Placeholder 6"/>
          <p:cNvSpPr>
            <a:spLocks noGrp="1"/>
          </p:cNvSpPr>
          <p:nvPr>
            <p:ph type="sldNum" sz="quarter" idx="5"/>
          </p:nvPr>
        </p:nvSpPr>
        <p:spPr>
          <a:xfrm>
            <a:off x="3841451" y="8612837"/>
            <a:ext cx="2938780" cy="454964"/>
          </a:xfrm>
          <a:prstGeom prst="rect">
            <a:avLst/>
          </a:prstGeom>
        </p:spPr>
        <p:txBody>
          <a:bodyPr vert="horz" lIns="90562" tIns="45281" rIns="90562" bIns="45281" rtlCol="0" anchor="b"/>
          <a:lstStyle>
            <a:lvl1pPr algn="r">
              <a:defRPr sz="1200"/>
            </a:lvl1pPr>
          </a:lstStyle>
          <a:p>
            <a:fld id="{8A1E8F16-4213-417E-B9F8-0550638FB26E}" type="slidenum">
              <a:rPr lang="en-CA" smtClean="0"/>
              <a:pPr/>
              <a:t>‹#›</a:t>
            </a:fld>
            <a:endParaRPr lang="en-CA"/>
          </a:p>
        </p:txBody>
      </p:sp>
    </p:spTree>
    <p:extLst>
      <p:ext uri="{BB962C8B-B14F-4D97-AF65-F5344CB8AC3E}">
        <p14:creationId xmlns:p14="http://schemas.microsoft.com/office/powerpoint/2010/main" val="9745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endParaRPr lang="en-US"/>
          </a:p>
        </p:txBody>
      </p:sp>
      <p:sp>
        <p:nvSpPr>
          <p:cNvPr id="4" name="Rectangle 4"/>
          <p:cNvSpPr>
            <a:spLocks noGrp="1"/>
          </p:cNvSpPr>
          <p:nvPr>
            <p:ph type="dt" idx="10"/>
          </p:nvPr>
        </p:nvSpPr>
        <p:spPr/>
        <p:txBody>
          <a:bodyPr/>
          <a:lstStyle/>
          <a:p>
            <a:fld id="{2D9FB51A-E05F-4494-ADA5-A77EAE266FCF}" type="datetimeFigureOut">
              <a:rPr lang="en-US" smtClean="0"/>
              <a:pPr/>
              <a:t>2/7/2017</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4</a:t>
            </a:fld>
            <a:endParaRPr lang="en-US"/>
          </a:p>
        </p:txBody>
      </p:sp>
      <p:sp>
        <p:nvSpPr>
          <p:cNvPr id="7" name="Rectangle 7"/>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218556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7556A95-E384-4362-AC46-54D970298D1F}" type="slidenum">
              <a:rPr lang="en-US" smtClean="0"/>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Why the Canadian Foothills?</a:t>
            </a:r>
          </a:p>
          <a:p>
            <a:pPr eaLnBrk="1" hangingPunct="1"/>
            <a:r>
              <a:rPr lang="en-US"/>
              <a:t>It’s an area of high relief, high hydraulic head and regional water recharge. As flow is one our key issues, this area is a good fit for geothermal. </a:t>
            </a:r>
          </a:p>
          <a:p>
            <a:pPr eaLnBrk="1" hangingPunct="1"/>
            <a:r>
              <a:rPr lang="en-US"/>
              <a:t>The vast number of wells, means we have options and knowledge about the area, and some of the necessary infastructure. Extensive reservoir engineering has been done on the area, we know porosities, water chemistry, stuctural. It’s been studied and researched and studied some more. If it’s possible we may have too many sources of information.</a:t>
            </a:r>
          </a:p>
          <a:p>
            <a:pPr eaLnBrk="1" hangingPunct="1"/>
            <a:endParaRPr lang="en-US"/>
          </a:p>
          <a:p>
            <a:pPr eaLnBrk="1" hangingPunct="1"/>
            <a:r>
              <a:rPr lang="en-US"/>
              <a:t>The most important attribute to the foothills is heat. We have bottom hole temperatures above 140 C, we have hot water and rocks at depth, and we have access to that heat source. </a:t>
            </a:r>
          </a:p>
        </p:txBody>
      </p:sp>
    </p:spTree>
    <p:extLst>
      <p:ext uri="{BB962C8B-B14F-4D97-AF65-F5344CB8AC3E}">
        <p14:creationId xmlns:p14="http://schemas.microsoft.com/office/powerpoint/2010/main" val="129734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Deep Basin - A Hot ‘‘Tight Gas’’ Play for 25 Years* </a:t>
            </a:r>
            <a:endParaRPr lang="en-US" dirty="0"/>
          </a:p>
          <a:p>
            <a:r>
              <a:rPr lang="en-US" sz="1200" kern="1200" dirty="0">
                <a:solidFill>
                  <a:schemeClr val="tx1"/>
                </a:solidFill>
                <a:effectLst/>
                <a:latin typeface="+mn-lt"/>
                <a:ea typeface="+mn-ea"/>
                <a:cs typeface="+mn-cs"/>
              </a:rPr>
              <a:t>By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Brad J.R. Hayes1 </a:t>
            </a:r>
            <a:endParaRPr lang="en-US" dirty="0"/>
          </a:p>
          <a:p>
            <a:r>
              <a:rPr lang="en-US" sz="1200" kern="1200" dirty="0">
                <a:solidFill>
                  <a:schemeClr val="tx1"/>
                </a:solidFill>
                <a:effectLst/>
                <a:latin typeface="+mn-lt"/>
                <a:ea typeface="+mn-ea"/>
                <a:cs typeface="+mn-cs"/>
              </a:rPr>
              <a:t>Search and Discovery Article #10050 (2003)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Deep Basin Development Entity – Enhancing </a:t>
            </a:r>
            <a:endParaRPr lang="en-US" dirty="0"/>
          </a:p>
          <a:p>
            <a:r>
              <a:rPr lang="en-US" sz="1200" kern="1200" dirty="0">
                <a:solidFill>
                  <a:schemeClr val="tx1"/>
                </a:solidFill>
                <a:effectLst/>
                <a:latin typeface="+mn-lt"/>
                <a:ea typeface="+mn-ea"/>
                <a:cs typeface="+mn-cs"/>
              </a:rPr>
              <a:t>Exploitation of Alberta’s Deep Basin Tight Gas Resource </a:t>
            </a:r>
            <a:endParaRPr lang="en-US" dirty="0"/>
          </a:p>
          <a:p>
            <a:r>
              <a:rPr lang="en-US" sz="1200" kern="1200" dirty="0">
                <a:solidFill>
                  <a:schemeClr val="tx1"/>
                </a:solidFill>
                <a:effectLst/>
                <a:latin typeface="+mn-lt"/>
                <a:ea typeface="+mn-ea"/>
                <a:cs typeface="+mn-cs"/>
              </a:rPr>
              <a:t>Brad J. Hayes</a:t>
            </a:r>
            <a:br>
              <a:rPr lang="en-US" sz="1200" kern="1200" dirty="0">
                <a:solidFill>
                  <a:schemeClr val="tx1"/>
                </a:solidFill>
                <a:effectLst/>
                <a:latin typeface="+mn-lt"/>
                <a:ea typeface="+mn-ea"/>
                <a:cs typeface="+mn-cs"/>
              </a:rPr>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D0960B-7C4F-414F-93BA-A8127476475E}" type="slidenum">
              <a:rPr lang="en-US" smtClean="0"/>
              <a:pPr/>
              <a:t>10</a:t>
            </a:fld>
            <a:endParaRPr lang="en-US"/>
          </a:p>
        </p:txBody>
      </p:sp>
    </p:spTree>
    <p:extLst>
      <p:ext uri="{BB962C8B-B14F-4D97-AF65-F5344CB8AC3E}">
        <p14:creationId xmlns:p14="http://schemas.microsoft.com/office/powerpoint/2010/main" val="157163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t>So we have a project area, with deep wells and hot water resource. How can this be more than cost-effective than  conventional project.</a:t>
            </a:r>
          </a:p>
          <a:p>
            <a:r>
              <a:rPr lang="en-US" dirty="0"/>
              <a:t>Current geothermal drilling projects are between 1.5-2 million for a 1-2 km production hole. This is a significant chunk of the overall production costs for a project. This also requires that the bulk of the costs for any geothermal project occur at the onset of the project. You need to take all your capital and risk at the beginning, this makes investors a little ‘gun-shy’, as you haven’t yet proven the resource. This front-end heavy system with a long-term payout has prevented significant investment in geothermal in the past.</a:t>
            </a:r>
          </a:p>
          <a:p>
            <a:endParaRPr lang="en-US" dirty="0"/>
          </a:p>
          <a:p>
            <a:r>
              <a:rPr lang="en-US" dirty="0"/>
              <a:t>If the resource is already proven, </a:t>
            </a:r>
            <a:r>
              <a:rPr lang="en-US" dirty="0" err="1"/>
              <a:t>ie</a:t>
            </a:r>
            <a:r>
              <a:rPr lang="en-US" dirty="0"/>
              <a:t> bottom hole temperature and flow, it’s  a matter of reconditioning the abandoned well for a geothermal application. This will require on site work like removing cement plugs, installing </a:t>
            </a:r>
            <a:r>
              <a:rPr lang="en-US" dirty="0" err="1"/>
              <a:t>downhole</a:t>
            </a:r>
            <a:r>
              <a:rPr lang="en-US" dirty="0"/>
              <a:t> pumps, ensuring well stability, and checking the condition of casing. The smaller hole size will likely reduce overall flow, but the well re-conditioning costs will likely run between $50,000 and $200,000 for a 3-4 km hole in the Hinton area,  a tenth of the cost of drilling a 1-2km well in an area of higher geothermal gradient.</a:t>
            </a:r>
          </a:p>
        </p:txBody>
      </p:sp>
      <p:sp>
        <p:nvSpPr>
          <p:cNvPr id="59396" name="Slide Number Placeholder 3"/>
          <p:cNvSpPr>
            <a:spLocks noGrp="1"/>
          </p:cNvSpPr>
          <p:nvPr>
            <p:ph type="sldNum" sz="quarter" idx="5"/>
          </p:nvPr>
        </p:nvSpPr>
        <p:spPr>
          <a:noFill/>
        </p:spPr>
        <p:txBody>
          <a:bodyPr/>
          <a:lstStyle/>
          <a:p>
            <a:fld id="{48D4722F-2B78-4AFA-9A97-0DE2EF13E454}" type="slidenum">
              <a:rPr lang="en-US" smtClean="0"/>
              <a:pPr/>
              <a:t>13</a:t>
            </a:fld>
            <a:endParaRPr lang="en-US"/>
          </a:p>
        </p:txBody>
      </p:sp>
    </p:spTree>
    <p:extLst>
      <p:ext uri="{BB962C8B-B14F-4D97-AF65-F5344CB8AC3E}">
        <p14:creationId xmlns:p14="http://schemas.microsoft.com/office/powerpoint/2010/main" val="29776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A144394E-DC10-4119-A055-A2E8E881F4EA}" type="slidenum">
              <a:rPr lang="en-US" smtClean="0"/>
              <a:pPr/>
              <a:t>24</a:t>
            </a:fld>
            <a:endParaRPr lang="en-US"/>
          </a:p>
        </p:txBody>
      </p:sp>
    </p:spTree>
    <p:extLst>
      <p:ext uri="{BB962C8B-B14F-4D97-AF65-F5344CB8AC3E}">
        <p14:creationId xmlns:p14="http://schemas.microsoft.com/office/powerpoint/2010/main" val="170759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6060E9-397D-4304-894F-3153BF02FADA}"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086901"/>
            <a:ext cx="1744652" cy="5049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5334" y="6167271"/>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2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1C510B-261D-43B7-9CA3-E5DBF683BCF6}"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51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E235BB-7F6F-4713-8D37-E828F0E1BA7D}"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103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AD64FAD-5C20-4B0B-A899-D7C7F0B2785A}"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93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FB10A19-D33E-4664-A89C-F5DEAE215EB3}"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0" y="611272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54391" y="6184090"/>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8474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9A31B98-E2D9-449B-BB15-B35BBFA67214}"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0" y="6017194"/>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36278" y="604761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620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19986-CBFF-407B-BA16-202C8F0587AA}"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0" y="610524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81687" y="615135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50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0FEAC-19F1-4326-822B-4AE556664ED4}"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0" y="605065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54391" y="609676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88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184" y="333376"/>
            <a:ext cx="9793816" cy="792163"/>
          </a:xfrm>
        </p:spPr>
        <p:txBody>
          <a:bodyPr/>
          <a:lstStyle/>
          <a:p>
            <a:r>
              <a:rPr lang="en-US"/>
              <a:t>Click to edit Master title style</a:t>
            </a:r>
          </a:p>
        </p:txBody>
      </p:sp>
      <p:sp>
        <p:nvSpPr>
          <p:cNvPr id="3" name="Text Placeholder 2"/>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p:cNvSpPr>
            <a:spLocks noGrp="1" noChangeArrowheads="1"/>
          </p:cNvSpPr>
          <p:nvPr>
            <p:ph type="dt" sz="half" idx="10"/>
          </p:nvPr>
        </p:nvSpPr>
        <p:spPr>
          <a:ln/>
        </p:spPr>
        <p:txBody>
          <a:bodyPr/>
          <a:lstStyle>
            <a:lvl1pPr>
              <a:defRPr/>
            </a:lvl1pPr>
          </a:lstStyle>
          <a:p>
            <a:pPr>
              <a:defRPr/>
            </a:pPr>
            <a:fld id="{E3279FA5-ACB3-45BC-AA0C-78DF5992D4CA}" type="datetime1">
              <a:rPr lang="en-US" smtClean="0"/>
              <a:t>2/7/2017</a:t>
            </a:fld>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xfrm>
            <a:off x="354391" y="6192296"/>
            <a:ext cx="779767" cy="365125"/>
          </a:xfrm>
          <a:ln/>
        </p:spPr>
        <p:txBody>
          <a:bodyPr/>
          <a:lstStyle>
            <a:lvl1pPr>
              <a:defRPr/>
            </a:lvl1pPr>
          </a:lstStyle>
          <a:p>
            <a:pPr>
              <a:defRPr/>
            </a:pPr>
            <a:fld id="{FC080D7C-28D4-4808-BBD5-5CBA9B32E048}" type="slidenum">
              <a:rPr lang="en-US"/>
              <a:pPr>
                <a:defRPr/>
              </a:pPr>
              <a:t>‹#›</a:t>
            </a:fld>
            <a:endParaRPr lang="en-US"/>
          </a:p>
        </p:txBody>
      </p:sp>
    </p:spTree>
    <p:extLst>
      <p:ext uri="{BB962C8B-B14F-4D97-AF65-F5344CB8AC3E}">
        <p14:creationId xmlns:p14="http://schemas.microsoft.com/office/powerpoint/2010/main" val="75261509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D9414-FE8D-4863-A440-71110E07FD83}"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0" y="603700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40743" y="611040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174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FC653-7DB6-40AA-AFB3-A4E0660E0AFF}" type="datetime1">
              <a:rPr lang="en-US" smtClean="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0" y="609879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13448" y="6164760"/>
            <a:ext cx="779767"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79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FB0FA-CFDE-4599-8783-1F9FAC879C0E}"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0" y="605064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81687" y="611040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18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1D5CB-3A63-483A-A1EB-D5E64D46F1D9}" type="datetime1">
              <a:rPr lang="en-US" smtClean="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0" y="607794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81687" y="6137705"/>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3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227426-5F78-4398-8218-5BA0BCA2CD89}" type="datetime1">
              <a:rPr lang="en-US" smtClean="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0" y="607794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a:xfrm>
            <a:off x="327096" y="6110408"/>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834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7594-EBD0-4E24-B6DE-13BEDE7FD587}" type="datetime1">
              <a:rPr lang="en-US" smtClean="0"/>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0" y="611888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422630" y="6151353"/>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30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F23EF3-9FEC-42B5-987C-CD7038EAF180}"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0" y="598241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299800" y="602852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75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5B4EF4-AA9A-432F-9F31-A2837A9C064C}" type="datetime1">
              <a:rPr lang="en-US" smtClean="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0" y="603084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68039" y="6074908"/>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68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5D43E9D-C4EA-4DB6-845F-CEAB50937D57}" type="datetime1">
              <a:rPr lang="en-US" smtClean="0"/>
              <a:t>2/7/2017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pic>
        <p:nvPicPr>
          <p:cNvPr id="36" name="Picture 35" descr="Epoch Logo Transparent.gif"/>
          <p:cNvPicPr>
            <a:picLocks noChangeAspect="1"/>
          </p:cNvPicPr>
          <p:nvPr userDrawn="1"/>
        </p:nvPicPr>
        <p:blipFill>
          <a:blip r:embed="rId19"/>
          <a:stretch>
            <a:fillRect/>
          </a:stretch>
        </p:blipFill>
        <p:spPr>
          <a:xfrm>
            <a:off x="9710879" y="0"/>
            <a:ext cx="2481121" cy="1058472"/>
          </a:xfrm>
          <a:prstGeom prst="rect">
            <a:avLst/>
          </a:prstGeom>
        </p:spPr>
      </p:pic>
    </p:spTree>
    <p:extLst>
      <p:ext uri="{BB962C8B-B14F-4D97-AF65-F5344CB8AC3E}">
        <p14:creationId xmlns:p14="http://schemas.microsoft.com/office/powerpoint/2010/main" val="17927497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Pre-Feasibility Report Project Update</a:t>
            </a:r>
          </a:p>
        </p:txBody>
      </p:sp>
      <p:sp>
        <p:nvSpPr>
          <p:cNvPr id="5" name="Subtitle 4"/>
          <p:cNvSpPr>
            <a:spLocks noGrp="1"/>
          </p:cNvSpPr>
          <p:nvPr>
            <p:ph type="subTitle" idx="1"/>
          </p:nvPr>
        </p:nvSpPr>
        <p:spPr/>
        <p:txBody>
          <a:bodyPr>
            <a:normAutofit lnSpcReduction="10000"/>
          </a:bodyPr>
          <a:lstStyle/>
          <a:p>
            <a:r>
              <a:rPr lang="en-US" dirty="0"/>
              <a:t>Hinton Geothermal District Energy System</a:t>
            </a:r>
          </a:p>
          <a:p>
            <a:r>
              <a:rPr lang="en-US" dirty="0"/>
              <a:t>February 2017</a:t>
            </a:r>
          </a:p>
          <a:p>
            <a:r>
              <a:rPr lang="en-US" dirty="0"/>
              <a:t>Epoch Energy</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61962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Geology: Petroleum View</a:t>
            </a:r>
          </a:p>
        </p:txBody>
      </p:sp>
      <p:pic>
        <p:nvPicPr>
          <p:cNvPr id="3" name="Picture 2" descr="2016-05-29_14-35-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2" y="2126222"/>
            <a:ext cx="5029289" cy="418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6-05-29_14-44-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80" y="1763137"/>
            <a:ext cx="2759645" cy="3645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169554" y="5519302"/>
            <a:ext cx="2246898" cy="461665"/>
          </a:xfrm>
          <a:prstGeom prst="rect">
            <a:avLst/>
          </a:prstGeom>
          <a:noFill/>
        </p:spPr>
        <p:txBody>
          <a:bodyPr wrap="square" rtlCol="0">
            <a:spAutoFit/>
          </a:bodyPr>
          <a:lstStyle/>
          <a:p>
            <a:r>
              <a:rPr lang="en-US" sz="1200" b="1" dirty="0">
                <a:latin typeface="+mj-lt"/>
              </a:rPr>
              <a:t>Typical Deep Basin Producing Formations</a:t>
            </a:r>
          </a:p>
        </p:txBody>
      </p:sp>
      <p:sp>
        <p:nvSpPr>
          <p:cNvPr id="10" name="Rectangle 9"/>
          <p:cNvSpPr/>
          <p:nvPr/>
        </p:nvSpPr>
        <p:spPr>
          <a:xfrm>
            <a:off x="9036423" y="1907770"/>
            <a:ext cx="2710927" cy="3970318"/>
          </a:xfrm>
          <a:prstGeom prst="rect">
            <a:avLst/>
          </a:prstGeom>
        </p:spPr>
        <p:txBody>
          <a:bodyPr wrap="square">
            <a:spAutoFit/>
          </a:bodyPr>
          <a:lstStyle/>
          <a:p>
            <a:pPr marL="285750" indent="-285750">
              <a:buFont typeface="Arial"/>
              <a:buChar char="•"/>
            </a:pPr>
            <a:r>
              <a:rPr lang="en-US" dirty="0"/>
              <a:t>Producing formations are typically hydrocarbon-charged, tight, &amp; over-pressured</a:t>
            </a:r>
          </a:p>
          <a:p>
            <a:endParaRPr lang="en-US" dirty="0"/>
          </a:p>
          <a:p>
            <a:pPr marL="285750" indent="-285750">
              <a:buFont typeface="Arial"/>
              <a:buChar char="•"/>
            </a:pPr>
            <a:r>
              <a:rPr lang="en-US" dirty="0"/>
              <a:t>Where porosity is developed, reservoirs are more likely to contain water in the absence of a conventional trap</a:t>
            </a:r>
          </a:p>
        </p:txBody>
      </p:sp>
      <p:sp>
        <p:nvSpPr>
          <p:cNvPr id="2" name="Slide Number Placeholder 1"/>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10</a:t>
            </a:fld>
            <a:endParaRPr lang="en-US" dirty="0">
              <a:solidFill>
                <a:schemeClr val="accent1">
                  <a:shade val="75000"/>
                </a:schemeClr>
              </a:solidFill>
            </a:endParaRPr>
          </a:p>
        </p:txBody>
      </p:sp>
    </p:spTree>
    <p:extLst>
      <p:ext uri="{BB962C8B-B14F-4D97-AF65-F5344CB8AC3E}">
        <p14:creationId xmlns:p14="http://schemas.microsoft.com/office/powerpoint/2010/main" val="328062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Upstream: Well Selection Analysis </a:t>
            </a:r>
          </a:p>
        </p:txBody>
      </p:sp>
      <p:sp>
        <p:nvSpPr>
          <p:cNvPr id="5" name="Text Placeholder 4"/>
          <p:cNvSpPr>
            <a:spLocks noGrp="1"/>
          </p:cNvSpPr>
          <p:nvPr>
            <p:ph type="body" idx="1"/>
          </p:nvPr>
        </p:nvSpPr>
        <p:spPr>
          <a:xfrm>
            <a:off x="2589212" y="3530129"/>
            <a:ext cx="8915399" cy="1805664"/>
          </a:xfrm>
        </p:spPr>
        <p:txBody>
          <a:bodyPr>
            <a:normAutofit/>
          </a:bodyPr>
          <a:lstStyle/>
          <a:p>
            <a:endParaRPr lang="en-US" dirty="0"/>
          </a:p>
        </p:txBody>
      </p:sp>
      <p:sp>
        <p:nvSpPr>
          <p:cNvPr id="2" name="Slide Number Placeholder 1"/>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11</a:t>
            </a:fld>
            <a:endParaRPr lang="en-US" dirty="0">
              <a:solidFill>
                <a:schemeClr val="accent1">
                  <a:shade val="75000"/>
                </a:schemeClr>
              </a:solidFill>
            </a:endParaRPr>
          </a:p>
        </p:txBody>
      </p:sp>
    </p:spTree>
    <p:extLst>
      <p:ext uri="{BB962C8B-B14F-4D97-AF65-F5344CB8AC3E}">
        <p14:creationId xmlns:p14="http://schemas.microsoft.com/office/powerpoint/2010/main" val="24402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342" y="624110"/>
            <a:ext cx="10059269" cy="1280890"/>
          </a:xfrm>
        </p:spPr>
        <p:txBody>
          <a:bodyPr/>
          <a:lstStyle/>
          <a:p>
            <a:r>
              <a:rPr lang="en-US" dirty="0"/>
              <a:t>Upstream: Well Analysis &amp; Selection</a:t>
            </a:r>
          </a:p>
        </p:txBody>
      </p:sp>
      <p:sp>
        <p:nvSpPr>
          <p:cNvPr id="3" name="Content Placeholder 2"/>
          <p:cNvSpPr>
            <a:spLocks noGrp="1"/>
          </p:cNvSpPr>
          <p:nvPr>
            <p:ph sz="half" idx="1"/>
          </p:nvPr>
        </p:nvSpPr>
        <p:spPr>
          <a:xfrm>
            <a:off x="1311579" y="1999487"/>
            <a:ext cx="5160264" cy="4465859"/>
          </a:xfrm>
        </p:spPr>
        <p:txBody>
          <a:bodyPr>
            <a:normAutofit fontScale="92500" lnSpcReduction="10000"/>
          </a:bodyPr>
          <a:lstStyle/>
          <a:p>
            <a:r>
              <a:rPr lang="en-US" dirty="0"/>
              <a:t>Accumulating extensive data set for well selection: </a:t>
            </a:r>
            <a:r>
              <a:rPr lang="en-US" dirty="0" err="1"/>
              <a:t>GeoScout</a:t>
            </a:r>
            <a:r>
              <a:rPr lang="en-US" dirty="0"/>
              <a:t>, AER, personal research…reviewed &gt;100 wells</a:t>
            </a:r>
          </a:p>
          <a:p>
            <a:r>
              <a:rPr lang="en-US" dirty="0"/>
              <a:t>Began analysis &amp; key variable for geothermal applications: </a:t>
            </a:r>
          </a:p>
          <a:p>
            <a:pPr lvl="1"/>
            <a:r>
              <a:rPr lang="en-US" dirty="0"/>
              <a:t>Status (Abandoned, Suspended, active…)</a:t>
            </a:r>
          </a:p>
          <a:p>
            <a:pPr lvl="1"/>
            <a:r>
              <a:rPr lang="en-US" dirty="0"/>
              <a:t>Well date/age &amp; current conditions</a:t>
            </a:r>
          </a:p>
          <a:p>
            <a:pPr lvl="1"/>
            <a:r>
              <a:rPr lang="en-US" dirty="0"/>
              <a:t>Design: Casing, tubulars, liners…</a:t>
            </a:r>
          </a:p>
          <a:p>
            <a:pPr lvl="1"/>
            <a:r>
              <a:rPr lang="en-US" dirty="0"/>
              <a:t>Well work to date: DST, well logging, stimulations…</a:t>
            </a:r>
          </a:p>
          <a:p>
            <a:pPr lvl="1"/>
            <a:r>
              <a:rPr lang="en-US" dirty="0"/>
              <a:t>Current ownership</a:t>
            </a:r>
          </a:p>
          <a:p>
            <a:pPr lvl="1"/>
            <a:r>
              <a:rPr lang="en-US" dirty="0"/>
              <a:t>Proximity to other wells &amp; infrastructure</a:t>
            </a:r>
          </a:p>
          <a:p>
            <a:r>
              <a:rPr lang="en-US" dirty="0"/>
              <a:t>Process has filtered down to ~15 wells with geothermal potential in close proximity</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solidFill>
                  <a:schemeClr val="bg1"/>
                </a:solidFill>
              </a:rPr>
              <a:pPr/>
              <a:t>12</a:t>
            </a:fld>
            <a:endParaRPr lang="en-US" dirty="0">
              <a:solidFill>
                <a:schemeClr val="bg1"/>
              </a:solidFill>
            </a:endParaRPr>
          </a:p>
        </p:txBody>
      </p:sp>
      <p:pic>
        <p:nvPicPr>
          <p:cNvPr id="5" name="Content Placeholder 9"/>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33534" y="2452744"/>
            <a:ext cx="4206240" cy="2850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7885235" y="5024821"/>
            <a:ext cx="2755631" cy="859611"/>
          </a:xfrm>
          <a:prstGeom prst="rect">
            <a:avLst/>
          </a:prstGeom>
        </p:spPr>
      </p:pic>
    </p:spTree>
    <p:extLst>
      <p:ext uri="{BB962C8B-B14F-4D97-AF65-F5344CB8AC3E}">
        <p14:creationId xmlns:p14="http://schemas.microsoft.com/office/powerpoint/2010/main" val="213853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749" y="624110"/>
            <a:ext cx="9203864" cy="1280890"/>
          </a:xfrm>
        </p:spPr>
        <p:txBody>
          <a:bodyPr>
            <a:normAutofit/>
          </a:bodyPr>
          <a:lstStyle/>
          <a:p>
            <a:pPr>
              <a:defRPr/>
            </a:pPr>
            <a:r>
              <a:rPr lang="en-US" dirty="0"/>
              <a:t>Second life for Oilfield wells</a:t>
            </a:r>
          </a:p>
        </p:txBody>
      </p:sp>
      <p:pic>
        <p:nvPicPr>
          <p:cNvPr id="12293" name="Content Placeholder 9" descr="Swan Hills Arcan Project  July 009.jpg"/>
          <p:cNvPicPr>
            <a:picLocks noGrp="1" noChangeAspect="1"/>
          </p:cNvPicPr>
          <p:nvPr>
            <p:ph idx="1"/>
          </p:nvPr>
        </p:nvPicPr>
        <p:blipFill>
          <a:blip r:embed="rId3" cstate="email"/>
          <a:stretch>
            <a:fillRect/>
          </a:stretch>
        </p:blipFill>
        <p:spPr>
          <a:xfrm>
            <a:off x="9938419" y="1009008"/>
            <a:ext cx="1965798" cy="2965452"/>
          </a:xfrm>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FC080D7C-28D4-4808-BBD5-5CBA9B32E048}" type="slidenum">
              <a:rPr lang="en-US" smtClean="0"/>
              <a:pPr>
                <a:defRPr/>
              </a:pPr>
              <a:t>13</a:t>
            </a:fld>
            <a:endParaRPr lang="en-US"/>
          </a:p>
        </p:txBody>
      </p:sp>
      <p:sp>
        <p:nvSpPr>
          <p:cNvPr id="3" name="Text Placeholder 2"/>
          <p:cNvSpPr>
            <a:spLocks noGrp="1"/>
          </p:cNvSpPr>
          <p:nvPr>
            <p:ph type="body" sz="half" idx="4294967295"/>
          </p:nvPr>
        </p:nvSpPr>
        <p:spPr>
          <a:xfrm>
            <a:off x="2207568" y="1766663"/>
            <a:ext cx="5139905" cy="5724577"/>
          </a:xfrm>
        </p:spPr>
        <p:txBody>
          <a:bodyPr>
            <a:normAutofit/>
          </a:bodyPr>
          <a:lstStyle/>
          <a:p>
            <a:pPr>
              <a:defRPr/>
            </a:pPr>
            <a:r>
              <a:rPr lang="en-US" dirty="0"/>
              <a:t>Epoch in ongoing communication with local oilfield operators</a:t>
            </a:r>
          </a:p>
          <a:p>
            <a:pPr>
              <a:defRPr/>
            </a:pPr>
            <a:r>
              <a:rPr lang="en-US" dirty="0"/>
              <a:t>Well intervention &amp; reconfiguration is fraction of the cost of new drilling</a:t>
            </a:r>
          </a:p>
          <a:p>
            <a:pPr>
              <a:defRPr/>
            </a:pPr>
            <a:r>
              <a:rPr lang="en-US" dirty="0"/>
              <a:t>Researching necessary work to re-complete wells for geothermal production</a:t>
            </a:r>
          </a:p>
          <a:p>
            <a:pPr lvl="1">
              <a:defRPr/>
            </a:pPr>
            <a:r>
              <a:rPr lang="en-US" dirty="0"/>
              <a:t>Removing cement plugs &amp; casing</a:t>
            </a:r>
          </a:p>
          <a:p>
            <a:pPr lvl="1">
              <a:defRPr/>
            </a:pPr>
            <a:r>
              <a:rPr lang="en-US" dirty="0"/>
              <a:t>Downhole pumps </a:t>
            </a:r>
          </a:p>
          <a:p>
            <a:pPr lvl="1">
              <a:defRPr/>
            </a:pPr>
            <a:r>
              <a:rPr lang="en-US" dirty="0"/>
              <a:t>Well stability &amp; corrosion</a:t>
            </a:r>
          </a:p>
          <a:p>
            <a:pPr lvl="1">
              <a:defRPr/>
            </a:pPr>
            <a:r>
              <a:rPr lang="en-US" dirty="0"/>
              <a:t>Service rig time…</a:t>
            </a:r>
          </a:p>
          <a:p>
            <a:pPr>
              <a:defRPr/>
            </a:pPr>
            <a:r>
              <a:rPr lang="en-US" dirty="0"/>
              <a:t>Final product: calculation of overall costs/risk associated with multiple well selections &amp; re-configuration for geothermal production </a:t>
            </a:r>
          </a:p>
          <a:p>
            <a:pPr>
              <a:defRPr/>
            </a:pPr>
            <a:endParaRPr lang="en-US" dirty="0"/>
          </a:p>
          <a:p>
            <a:pPr>
              <a:defRPr/>
            </a:pPr>
            <a:endParaRPr lang="en-US" dirty="0"/>
          </a:p>
        </p:txBody>
      </p:sp>
      <p:pic>
        <p:nvPicPr>
          <p:cNvPr id="5" name="Picture 4"/>
          <p:cNvPicPr>
            <a:picLocks noChangeAspect="1"/>
          </p:cNvPicPr>
          <p:nvPr/>
        </p:nvPicPr>
        <p:blipFill>
          <a:blip r:embed="rId4"/>
          <a:stretch>
            <a:fillRect/>
          </a:stretch>
        </p:blipFill>
        <p:spPr>
          <a:xfrm>
            <a:off x="7347473" y="3512055"/>
            <a:ext cx="4532964" cy="3111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69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Midstream: District Heat Design</a:t>
            </a:r>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95146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6568" y="624110"/>
            <a:ext cx="9838043" cy="1280890"/>
          </a:xfrm>
        </p:spPr>
        <p:txBody>
          <a:bodyPr/>
          <a:lstStyle/>
          <a:p>
            <a:r>
              <a:rPr lang="en-CA" dirty="0"/>
              <a:t>Midstream: District Energy System</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16125304"/>
              </p:ext>
            </p:extLst>
          </p:nvPr>
        </p:nvGraphicFramePr>
        <p:xfrm>
          <a:off x="1275127" y="1333851"/>
          <a:ext cx="10444293" cy="5357872"/>
        </p:xfrm>
        <a:graphic>
          <a:graphicData uri="http://schemas.openxmlformats.org/presentationml/2006/ole">
            <mc:AlternateContent xmlns:mc="http://schemas.openxmlformats.org/markup-compatibility/2006">
              <mc:Choice xmlns:v="urn:schemas-microsoft-com:vml" Requires="v">
                <p:oleObj spid="_x0000_s1032" name="Acrobat Document" r:id="rId3" imgW="10946880" imgH="7075080" progId="AcroExch.Document.DC">
                  <p:embed/>
                </p:oleObj>
              </mc:Choice>
              <mc:Fallback>
                <p:oleObj name="Acrobat Document" r:id="rId3" imgW="10946880" imgH="7075080" progId="AcroExch.Document.DC">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127" y="1333851"/>
                        <a:ext cx="10444293" cy="5357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1254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Midstream: </a:t>
            </a:r>
            <a:br>
              <a:rPr lang="en-US" dirty="0"/>
            </a:br>
            <a:r>
              <a:rPr lang="en-US" dirty="0"/>
              <a:t>Engineering Direct Heat Facility</a:t>
            </a:r>
          </a:p>
        </p:txBody>
      </p:sp>
      <p:sp>
        <p:nvSpPr>
          <p:cNvPr id="5" name="Content Placeholder 4"/>
          <p:cNvSpPr>
            <a:spLocks noGrp="1"/>
          </p:cNvSpPr>
          <p:nvPr>
            <p:ph sz="half" idx="1"/>
          </p:nvPr>
        </p:nvSpPr>
        <p:spPr>
          <a:xfrm>
            <a:off x="2589212" y="2133600"/>
            <a:ext cx="4618412" cy="3777622"/>
          </a:xfrm>
        </p:spPr>
        <p:txBody>
          <a:bodyPr>
            <a:normAutofit lnSpcReduction="10000"/>
          </a:bodyPr>
          <a:lstStyle/>
          <a:p>
            <a:pPr lvl="0">
              <a:buClr>
                <a:srgbClr val="549E39"/>
              </a:buClr>
            </a:pPr>
            <a:r>
              <a:rPr lang="en-CA" sz="1700" dirty="0">
                <a:solidFill>
                  <a:prstClr val="black">
                    <a:lumMod val="75000"/>
                    <a:lumOff val="25000"/>
                  </a:prstClr>
                </a:solidFill>
              </a:rPr>
              <a:t>Heat Distribution</a:t>
            </a:r>
          </a:p>
          <a:p>
            <a:pPr lvl="1">
              <a:buClr>
                <a:srgbClr val="549E39"/>
              </a:buClr>
            </a:pPr>
            <a:r>
              <a:rPr lang="en-CA" sz="1500" dirty="0">
                <a:solidFill>
                  <a:prstClr val="black">
                    <a:lumMod val="75000"/>
                    <a:lumOff val="25000"/>
                  </a:prstClr>
                </a:solidFill>
              </a:rPr>
              <a:t>Gathered atmospheric data</a:t>
            </a:r>
          </a:p>
          <a:p>
            <a:pPr lvl="1">
              <a:buClr>
                <a:srgbClr val="549E39"/>
              </a:buClr>
            </a:pPr>
            <a:r>
              <a:rPr lang="en-CA" sz="1500" dirty="0">
                <a:solidFill>
                  <a:prstClr val="black">
                    <a:lumMod val="75000"/>
                    <a:lumOff val="25000"/>
                  </a:prstClr>
                </a:solidFill>
              </a:rPr>
              <a:t>Gathered project data to determine heat loads</a:t>
            </a:r>
          </a:p>
          <a:p>
            <a:pPr lvl="1">
              <a:buClr>
                <a:srgbClr val="549E39"/>
              </a:buClr>
            </a:pPr>
            <a:r>
              <a:rPr lang="en-CA" sz="1500" dirty="0">
                <a:solidFill>
                  <a:prstClr val="black">
                    <a:lumMod val="75000"/>
                    <a:lumOff val="25000"/>
                  </a:prstClr>
                </a:solidFill>
              </a:rPr>
              <a:t>Gathered regional data (</a:t>
            </a:r>
            <a:r>
              <a:rPr lang="en-CA" sz="1500" dirty="0" err="1">
                <a:solidFill>
                  <a:prstClr val="black">
                    <a:lumMod val="75000"/>
                    <a:lumOff val="25000"/>
                  </a:prstClr>
                </a:solidFill>
              </a:rPr>
              <a:t>basemaps</a:t>
            </a:r>
            <a:r>
              <a:rPr lang="en-CA" sz="1500" dirty="0">
                <a:solidFill>
                  <a:prstClr val="black">
                    <a:lumMod val="75000"/>
                    <a:lumOff val="25000"/>
                  </a:prstClr>
                </a:solidFill>
              </a:rPr>
              <a:t>)</a:t>
            </a:r>
          </a:p>
          <a:p>
            <a:pPr lvl="1">
              <a:buClr>
                <a:srgbClr val="549E39"/>
              </a:buClr>
            </a:pPr>
            <a:r>
              <a:rPr lang="en-CA" sz="1500" dirty="0">
                <a:solidFill>
                  <a:prstClr val="black">
                    <a:lumMod val="75000"/>
                    <a:lumOff val="25000"/>
                  </a:prstClr>
                </a:solidFill>
              </a:rPr>
              <a:t>Created preliminary network model</a:t>
            </a:r>
          </a:p>
          <a:p>
            <a:pPr lvl="1">
              <a:buClr>
                <a:srgbClr val="549E39"/>
              </a:buClr>
            </a:pPr>
            <a:r>
              <a:rPr lang="en-CA" sz="1500" dirty="0">
                <a:solidFill>
                  <a:prstClr val="black">
                    <a:lumMod val="75000"/>
                    <a:lumOff val="25000"/>
                  </a:prstClr>
                </a:solidFill>
              </a:rPr>
              <a:t>Preliminary sizing of transmission and distribution piping</a:t>
            </a:r>
          </a:p>
          <a:p>
            <a:pPr lvl="1">
              <a:buClr>
                <a:srgbClr val="549E39"/>
              </a:buClr>
            </a:pPr>
            <a:r>
              <a:rPr lang="en-CA" sz="1500" dirty="0">
                <a:solidFill>
                  <a:prstClr val="black">
                    <a:lumMod val="75000"/>
                    <a:lumOff val="25000"/>
                  </a:prstClr>
                </a:solidFill>
              </a:rPr>
              <a:t>Developed strategy utilizing a substation with multiple inputs (multi-well, waste heat recovery, biomass, </a:t>
            </a:r>
            <a:r>
              <a:rPr lang="en-CA" sz="1500" dirty="0" err="1">
                <a:solidFill>
                  <a:prstClr val="black">
                    <a:lumMod val="75000"/>
                    <a:lumOff val="25000"/>
                  </a:prstClr>
                </a:solidFill>
              </a:rPr>
              <a:t>etc</a:t>
            </a:r>
            <a:r>
              <a:rPr lang="en-CA" sz="1500" dirty="0">
                <a:solidFill>
                  <a:prstClr val="black">
                    <a:lumMod val="75000"/>
                    <a:lumOff val="25000"/>
                  </a:prstClr>
                </a:solidFill>
              </a:rPr>
              <a:t>) for redundancy and future proofing</a:t>
            </a:r>
          </a:p>
          <a:p>
            <a:endParaRPr lang="en-US" dirty="0"/>
          </a:p>
        </p:txBody>
      </p:sp>
      <p:pic>
        <p:nvPicPr>
          <p:cNvPr id="7" name="Picture 6"/>
          <p:cNvPicPr>
            <a:picLocks noChangeAspect="1"/>
          </p:cNvPicPr>
          <p:nvPr/>
        </p:nvPicPr>
        <p:blipFill>
          <a:blip r:embed="rId2"/>
          <a:stretch>
            <a:fillRect/>
          </a:stretch>
        </p:blipFill>
        <p:spPr>
          <a:xfrm>
            <a:off x="7620206" y="3714974"/>
            <a:ext cx="4098457" cy="2282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8610009" y="2099347"/>
            <a:ext cx="3108654" cy="192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97832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029658"/>
            <a:ext cx="8911687" cy="875341"/>
          </a:xfrm>
        </p:spPr>
        <p:txBody>
          <a:bodyPr>
            <a:normAutofit fontScale="90000"/>
          </a:bodyPr>
          <a:lstStyle/>
          <a:p>
            <a:r>
              <a:rPr lang="en-CA" dirty="0"/>
              <a:t>Midstream – Heat Distribution</a:t>
            </a:r>
            <a:br>
              <a:rPr lang="en-CA" dirty="0"/>
            </a:br>
            <a:r>
              <a:rPr lang="en-CA" dirty="0"/>
              <a:t>Network Model with Substation and Nodes</a:t>
            </a:r>
            <a:endParaRPr lang="en-US" dirty="0"/>
          </a:p>
        </p:txBody>
      </p:sp>
      <p:sp>
        <p:nvSpPr>
          <p:cNvPr id="4" name="Slide Number Placeholder 3"/>
          <p:cNvSpPr>
            <a:spLocks noGrp="1"/>
          </p:cNvSpPr>
          <p:nvPr>
            <p:ph type="sldNum" sz="quarter" idx="12"/>
          </p:nvPr>
        </p:nvSpPr>
        <p:spPr/>
        <p:txBody>
          <a:bodyPr/>
          <a:lstStyle/>
          <a:p>
            <a:fld id="{9F98DDBD-DE92-4F8F-8B4C-CC669F3CF038}" type="slidenum">
              <a:rPr lang="en-CA" sz="1200"/>
              <a:pPr/>
              <a:t>17</a:t>
            </a:fld>
            <a:endParaRPr lang="en-CA" sz="1200" dirty="0"/>
          </a:p>
        </p:txBody>
      </p:sp>
      <p:pic>
        <p:nvPicPr>
          <p:cNvPr id="8" name="Content Placeholder 7"/>
          <p:cNvPicPr>
            <a:picLocks noGrp="1" noChangeAspect="1"/>
          </p:cNvPicPr>
          <p:nvPr>
            <p:ph sz="half" idx="1"/>
          </p:nvPr>
        </p:nvPicPr>
        <p:blipFill>
          <a:blip r:embed="rId2"/>
          <a:stretch>
            <a:fillRect/>
          </a:stretch>
        </p:blipFill>
        <p:spPr>
          <a:xfrm>
            <a:off x="4747052" y="2487200"/>
            <a:ext cx="6318404" cy="400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2238774" y="3736759"/>
            <a:ext cx="3950550" cy="2456901"/>
          </a:xfrm>
          <a:prstGeom prst="rect">
            <a:avLst/>
          </a:prstGeom>
        </p:spPr>
      </p:pic>
      <p:sp>
        <p:nvSpPr>
          <p:cNvPr id="9" name="Rectangle 8"/>
          <p:cNvSpPr/>
          <p:nvPr/>
        </p:nvSpPr>
        <p:spPr>
          <a:xfrm>
            <a:off x="921695" y="2359214"/>
            <a:ext cx="3017240" cy="923330"/>
          </a:xfrm>
          <a:prstGeom prst="rect">
            <a:avLst/>
          </a:prstGeom>
        </p:spPr>
        <p:txBody>
          <a:bodyPr wrap="square">
            <a:spAutoFit/>
          </a:bodyPr>
          <a:lstStyle/>
          <a:p>
            <a:r>
              <a:rPr lang="en-US" dirty="0"/>
              <a:t>Use of unique heat flow software for mapping and cost analysis</a:t>
            </a:r>
          </a:p>
        </p:txBody>
      </p:sp>
    </p:spTree>
    <p:extLst>
      <p:ext uri="{BB962C8B-B14F-4D97-AF65-F5344CB8AC3E}">
        <p14:creationId xmlns:p14="http://schemas.microsoft.com/office/powerpoint/2010/main" val="192565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Downstream: </a:t>
            </a:r>
            <a:br>
              <a:rPr lang="en-US" dirty="0"/>
            </a:br>
            <a:r>
              <a:rPr lang="en-US" dirty="0"/>
              <a:t>Direct Heat Customers</a:t>
            </a:r>
          </a:p>
        </p:txBody>
      </p:sp>
      <p:sp>
        <p:nvSpPr>
          <p:cNvPr id="5" name="Text Placeholder 4"/>
          <p:cNvSpPr>
            <a:spLocks noGrp="1"/>
          </p:cNvSpPr>
          <p:nvPr>
            <p:ph type="body" idx="1"/>
          </p:nvPr>
        </p:nvSpPr>
        <p:spPr/>
        <p:txBody>
          <a:bodyPr>
            <a:normAutofit/>
          </a:bodyPr>
          <a:lstStyle/>
          <a:p>
            <a:endParaRPr lang="en-US" dirty="0"/>
          </a:p>
        </p:txBody>
      </p:sp>
      <p:sp>
        <p:nvSpPr>
          <p:cNvPr id="2" name="Slide Number Placeholder 1"/>
          <p:cNvSpPr>
            <a:spLocks noGrp="1"/>
          </p:cNvSpPr>
          <p:nvPr>
            <p:ph type="sldNum" sz="quarter" idx="12"/>
          </p:nvPr>
        </p:nvSpPr>
        <p:spPr/>
        <p:txBody>
          <a:bodyPr/>
          <a:lstStyle/>
          <a:p>
            <a:fld id="{CF7A2BDD-D331-44F0-96AA-4FB4ED497064}" type="slidenum">
              <a:rPr lang="en-US" smtClean="0"/>
              <a:pPr/>
              <a:t>18</a:t>
            </a:fld>
            <a:endParaRPr lang="en-US" dirty="0"/>
          </a:p>
        </p:txBody>
      </p:sp>
    </p:spTree>
    <p:extLst>
      <p:ext uri="{BB962C8B-B14F-4D97-AF65-F5344CB8AC3E}">
        <p14:creationId xmlns:p14="http://schemas.microsoft.com/office/powerpoint/2010/main" val="290482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88" y="624110"/>
            <a:ext cx="10472224" cy="1280890"/>
          </a:xfrm>
        </p:spPr>
        <p:txBody>
          <a:bodyPr/>
          <a:lstStyle/>
          <a:p>
            <a:r>
              <a:rPr lang="en-US" dirty="0"/>
              <a:t>Downstream: Mapping Customers</a:t>
            </a:r>
          </a:p>
        </p:txBody>
      </p:sp>
      <p:sp>
        <p:nvSpPr>
          <p:cNvPr id="11" name="Content Placeholder 10"/>
          <p:cNvSpPr>
            <a:spLocks noGrp="1"/>
          </p:cNvSpPr>
          <p:nvPr>
            <p:ph sz="half" idx="1"/>
          </p:nvPr>
        </p:nvSpPr>
        <p:spPr>
          <a:xfrm>
            <a:off x="8418224" y="1735566"/>
            <a:ext cx="2957096" cy="4353261"/>
          </a:xfrm>
        </p:spPr>
        <p:txBody>
          <a:bodyPr>
            <a:normAutofit/>
          </a:bodyPr>
          <a:lstStyle/>
          <a:p>
            <a:r>
              <a:rPr lang="en-US" dirty="0"/>
              <a:t>Initial Analysis</a:t>
            </a:r>
          </a:p>
          <a:p>
            <a:pPr lvl="1"/>
            <a:r>
              <a:rPr lang="en-US" dirty="0"/>
              <a:t>Calculated peak of ~3MWth</a:t>
            </a:r>
          </a:p>
          <a:p>
            <a:pPr lvl="1"/>
            <a:r>
              <a:rPr lang="en-US" dirty="0"/>
              <a:t>40,000’s GJ/s year for current list of customers</a:t>
            </a:r>
          </a:p>
          <a:p>
            <a:r>
              <a:rPr lang="en-US" dirty="0"/>
              <a:t>Building interconnection methods</a:t>
            </a:r>
          </a:p>
          <a:p>
            <a:r>
              <a:rPr lang="en-US" dirty="0"/>
              <a:t>Cost analysis for each potential scenario</a:t>
            </a:r>
          </a:p>
          <a:p>
            <a:endParaRPr lang="en-US" dirty="0"/>
          </a:p>
          <a:p>
            <a:endParaRPr lang="en-US" dirty="0"/>
          </a:p>
        </p:txBody>
      </p:sp>
      <p:sp>
        <p:nvSpPr>
          <p:cNvPr id="3" name="Slide Number Placeholder 2"/>
          <p:cNvSpPr>
            <a:spLocks noGrp="1"/>
          </p:cNvSpPr>
          <p:nvPr>
            <p:ph type="sldNum" sz="quarter" idx="12"/>
          </p:nvPr>
        </p:nvSpPr>
        <p:spPr>
          <a:xfrm>
            <a:off x="354831" y="6111949"/>
            <a:ext cx="779767" cy="365125"/>
          </a:xfrm>
        </p:spPr>
        <p:txBody>
          <a:bodyPr/>
          <a:lstStyle/>
          <a:p>
            <a:fld id="{CF7A2BDD-D331-44F0-96AA-4FB4ED497064}" type="slidenum">
              <a:rPr lang="en-US" smtClean="0">
                <a:solidFill>
                  <a:schemeClr val="bg1"/>
                </a:solidFill>
              </a:rPr>
              <a:pPr/>
              <a:t>19</a:t>
            </a:fld>
            <a:endParaRPr lang="en-US" dirty="0">
              <a:solidFill>
                <a:schemeClr val="bg1"/>
              </a:solidFill>
            </a:endParaRPr>
          </a:p>
        </p:txBody>
      </p:sp>
      <p:pic>
        <p:nvPicPr>
          <p:cNvPr id="9" name="Picture 8"/>
          <p:cNvPicPr>
            <a:picLocks noChangeAspect="1"/>
          </p:cNvPicPr>
          <p:nvPr/>
        </p:nvPicPr>
        <p:blipFill>
          <a:blip r:embed="rId2"/>
          <a:stretch>
            <a:fillRect/>
          </a:stretch>
        </p:blipFill>
        <p:spPr>
          <a:xfrm>
            <a:off x="1057573" y="1748487"/>
            <a:ext cx="7009214" cy="3921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713368" y="4830150"/>
            <a:ext cx="2704856" cy="1679103"/>
          </a:xfrm>
          <a:prstGeom prst="rect">
            <a:avLst/>
          </a:prstGeom>
        </p:spPr>
      </p:pic>
    </p:spTree>
    <p:extLst>
      <p:ext uri="{BB962C8B-B14F-4D97-AF65-F5344CB8AC3E}">
        <p14:creationId xmlns:p14="http://schemas.microsoft.com/office/powerpoint/2010/main" val="161022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057401" y="1613646"/>
            <a:ext cx="8356001" cy="5088367"/>
          </a:xfrm>
        </p:spPr>
        <p:txBody>
          <a:bodyPr>
            <a:normAutofit fontScale="92500" lnSpcReduction="20000"/>
          </a:bodyPr>
          <a:lstStyle/>
          <a:p>
            <a:r>
              <a:rPr lang="en-US" dirty="0"/>
              <a:t>Overview</a:t>
            </a:r>
          </a:p>
          <a:p>
            <a:pPr lvl="1"/>
            <a:r>
              <a:rPr lang="en-US" dirty="0"/>
              <a:t>On Scope/Timeline:  Work to Date &amp; Team</a:t>
            </a:r>
          </a:p>
          <a:p>
            <a:r>
              <a:rPr lang="en-US" dirty="0"/>
              <a:t>Upstream: </a:t>
            </a:r>
          </a:p>
          <a:p>
            <a:pPr lvl="1"/>
            <a:r>
              <a:rPr lang="en-US" dirty="0"/>
              <a:t>Geological Review &amp; Reservoir Selection</a:t>
            </a:r>
          </a:p>
          <a:p>
            <a:pPr lvl="1"/>
            <a:r>
              <a:rPr lang="en-US" dirty="0"/>
              <a:t> Well Selection Criteria &amp; Solutions</a:t>
            </a:r>
          </a:p>
          <a:p>
            <a:r>
              <a:rPr lang="en-US" dirty="0"/>
              <a:t>Midstream: </a:t>
            </a:r>
          </a:p>
          <a:p>
            <a:pPr lvl="1"/>
            <a:r>
              <a:rPr lang="en-US" dirty="0"/>
              <a:t>Direct Heat Facilities </a:t>
            </a:r>
          </a:p>
          <a:p>
            <a:pPr lvl="1"/>
            <a:r>
              <a:rPr lang="en-US" dirty="0"/>
              <a:t>From Wellhead to Distribution of Heat Supply</a:t>
            </a:r>
          </a:p>
          <a:p>
            <a:r>
              <a:rPr lang="en-US" dirty="0"/>
              <a:t>Downstream:</a:t>
            </a:r>
          </a:p>
          <a:p>
            <a:pPr lvl="1"/>
            <a:r>
              <a:rPr lang="en-US" dirty="0"/>
              <a:t>Heat Flow Requirements to Facilities</a:t>
            </a:r>
          </a:p>
          <a:p>
            <a:pPr lvl="1"/>
            <a:r>
              <a:rPr lang="en-US" dirty="0"/>
              <a:t>Surface Infrastructure &amp; Design/Costing</a:t>
            </a:r>
          </a:p>
          <a:p>
            <a:r>
              <a:rPr lang="en-US" dirty="0"/>
              <a:t>Financial Modelling</a:t>
            </a:r>
          </a:p>
          <a:p>
            <a:r>
              <a:rPr lang="en-US" dirty="0"/>
              <a:t>Ongoing Project Management </a:t>
            </a:r>
          </a:p>
          <a:p>
            <a:pPr lvl="1"/>
            <a:r>
              <a:rPr lang="en-US" dirty="0"/>
              <a:t>Government &amp; Community Dialogue</a:t>
            </a:r>
          </a:p>
          <a:p>
            <a:pPr lvl="1"/>
            <a:r>
              <a:rPr lang="en-US" dirty="0"/>
              <a:t>Contracting &amp;  Funding </a:t>
            </a:r>
          </a:p>
          <a:p>
            <a:endParaRPr lang="en-US" dirty="0"/>
          </a:p>
        </p:txBody>
      </p:sp>
      <p:sp>
        <p:nvSpPr>
          <p:cNvPr id="4" name="Slide Number Placeholder 3"/>
          <p:cNvSpPr>
            <a:spLocks noGrp="1"/>
          </p:cNvSpPr>
          <p:nvPr>
            <p:ph type="sldNum" sz="quarter" idx="12"/>
          </p:nvPr>
        </p:nvSpPr>
        <p:spPr/>
        <p:txBody>
          <a:bodyPr/>
          <a:lstStyle/>
          <a:p>
            <a:fld id="{CF7A2BDD-D331-44F0-96AA-4FB4ED497064}" type="slidenum">
              <a:rPr lang="en-US" smtClean="0"/>
              <a:pPr/>
              <a:t>2</a:t>
            </a:fld>
            <a:endParaRPr lang="en-US" dirty="0"/>
          </a:p>
        </p:txBody>
      </p:sp>
    </p:spTree>
    <p:extLst>
      <p:ext uri="{BB962C8B-B14F-4D97-AF65-F5344CB8AC3E}">
        <p14:creationId xmlns:p14="http://schemas.microsoft.com/office/powerpoint/2010/main" val="245951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029658"/>
            <a:ext cx="8911687" cy="875341"/>
          </a:xfrm>
        </p:spPr>
        <p:txBody>
          <a:bodyPr/>
          <a:lstStyle/>
          <a:p>
            <a:r>
              <a:rPr lang="en-CA" dirty="0"/>
              <a:t>Downstream Engineering</a:t>
            </a:r>
            <a:endParaRPr lang="en-US" dirty="0"/>
          </a:p>
        </p:txBody>
      </p:sp>
      <p:sp>
        <p:nvSpPr>
          <p:cNvPr id="3" name="Content Placeholder 2"/>
          <p:cNvSpPr>
            <a:spLocks noGrp="1"/>
          </p:cNvSpPr>
          <p:nvPr>
            <p:ph sz="half" idx="1"/>
          </p:nvPr>
        </p:nvSpPr>
        <p:spPr/>
        <p:txBody>
          <a:bodyPr/>
          <a:lstStyle/>
          <a:p>
            <a:r>
              <a:rPr lang="en-CA" dirty="0"/>
              <a:t>Building Engineering</a:t>
            </a:r>
          </a:p>
          <a:p>
            <a:pPr lvl="1"/>
            <a:r>
              <a:rPr lang="en-CA" dirty="0"/>
              <a:t>Williams Engineering have reviewed all the building (except the HTC and Senior Complex)</a:t>
            </a:r>
          </a:p>
          <a:p>
            <a:pPr lvl="1"/>
            <a:r>
              <a:rPr lang="en-CA" dirty="0"/>
              <a:t>Creating a baseline GHG factor per square foot based on age of building</a:t>
            </a:r>
          </a:p>
          <a:p>
            <a:pPr lvl="1"/>
            <a:r>
              <a:rPr lang="en-CA" dirty="0"/>
              <a:t>Reviewing energy retrofit feasibility</a:t>
            </a:r>
            <a:endParaRPr lang="en-US" dirty="0"/>
          </a:p>
        </p:txBody>
      </p:sp>
      <p:sp>
        <p:nvSpPr>
          <p:cNvPr id="7" name="Content Placeholder 6"/>
          <p:cNvSpPr>
            <a:spLocks noGrp="1"/>
          </p:cNvSpPr>
          <p:nvPr>
            <p:ph sz="half" idx="2"/>
          </p:nvPr>
        </p:nvSpPr>
        <p:spPr/>
        <p:txBody>
          <a:bodyPr/>
          <a:lstStyle/>
          <a:p>
            <a:r>
              <a:rPr lang="en-CA" dirty="0"/>
              <a:t>Integration Engineering</a:t>
            </a:r>
          </a:p>
          <a:p>
            <a:pPr lvl="1"/>
            <a:r>
              <a:rPr lang="en-CA" dirty="0"/>
              <a:t>Sizing heat exchanger and heat meter for individual buildings</a:t>
            </a:r>
          </a:p>
          <a:p>
            <a:pPr lvl="1"/>
            <a:r>
              <a:rPr lang="en-CA" dirty="0"/>
              <a:t>Integrating District Energy System (DES) into individual buildings</a:t>
            </a:r>
          </a:p>
          <a:p>
            <a:pPr lvl="1"/>
            <a:r>
              <a:rPr lang="en-CA" dirty="0"/>
              <a:t>Potential retrofitting of existing boilers</a:t>
            </a:r>
          </a:p>
          <a:p>
            <a:pPr lvl="1"/>
            <a:r>
              <a:rPr lang="en-CA" dirty="0"/>
              <a:t>Potential retrofitting of system to accommodate DES</a:t>
            </a:r>
            <a:endParaRPr lang="en-US" dirty="0"/>
          </a:p>
        </p:txBody>
      </p:sp>
      <p:sp>
        <p:nvSpPr>
          <p:cNvPr id="4" name="Slide Number Placeholder 3"/>
          <p:cNvSpPr>
            <a:spLocks noGrp="1"/>
          </p:cNvSpPr>
          <p:nvPr>
            <p:ph type="sldNum" sz="quarter" idx="12"/>
          </p:nvPr>
        </p:nvSpPr>
        <p:spPr/>
        <p:txBody>
          <a:bodyPr/>
          <a:lstStyle/>
          <a:p>
            <a:fld id="{9F98DDBD-DE92-4F8F-8B4C-CC669F3CF038}" type="slidenum">
              <a:rPr lang="en-CA" sz="1200"/>
              <a:pPr/>
              <a:t>20</a:t>
            </a:fld>
            <a:endParaRPr lang="en-CA" sz="1200" dirty="0"/>
          </a:p>
        </p:txBody>
      </p:sp>
    </p:spTree>
    <p:extLst>
      <p:ext uri="{BB962C8B-B14F-4D97-AF65-F5344CB8AC3E}">
        <p14:creationId xmlns:p14="http://schemas.microsoft.com/office/powerpoint/2010/main" val="39301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Modeling </a:t>
            </a:r>
          </a:p>
        </p:txBody>
      </p:sp>
      <p:sp>
        <p:nvSpPr>
          <p:cNvPr id="5" name="Text Placeholder 4"/>
          <p:cNvSpPr>
            <a:spLocks noGrp="1"/>
          </p:cNvSpPr>
          <p:nvPr>
            <p:ph type="body" idx="1"/>
          </p:nvPr>
        </p:nvSpPr>
        <p:spPr>
          <a:xfrm>
            <a:off x="2589212" y="3530129"/>
            <a:ext cx="8915399" cy="1386116"/>
          </a:xfrm>
        </p:spPr>
        <p:txBody>
          <a:bodyPr>
            <a:normAutofit/>
          </a:bodyPr>
          <a:lstStyle/>
          <a:p>
            <a:r>
              <a:rPr lang="en-US" dirty="0"/>
              <a:t>Economic analysis of long-term project viability</a:t>
            </a:r>
          </a:p>
          <a:p>
            <a:r>
              <a:rPr lang="en-US" dirty="0" err="1"/>
              <a:t>Levelized</a:t>
            </a:r>
            <a:r>
              <a:rPr lang="en-US" dirty="0"/>
              <a:t> Cost of Energy and comparison with Natural Gas</a:t>
            </a:r>
          </a:p>
          <a:p>
            <a:r>
              <a:rPr lang="en-US" dirty="0"/>
              <a:t>Full Greenhouse Gas reduction calculations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88068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029658"/>
            <a:ext cx="8911687" cy="875341"/>
          </a:xfrm>
        </p:spPr>
        <p:txBody>
          <a:bodyPr/>
          <a:lstStyle/>
          <a:p>
            <a:r>
              <a:rPr lang="en-CA" dirty="0"/>
              <a:t>Financial Modeling</a:t>
            </a:r>
            <a:endParaRPr lang="en-US" dirty="0"/>
          </a:p>
        </p:txBody>
      </p:sp>
      <p:sp>
        <p:nvSpPr>
          <p:cNvPr id="3" name="Content Placeholder 2"/>
          <p:cNvSpPr>
            <a:spLocks noGrp="1"/>
          </p:cNvSpPr>
          <p:nvPr>
            <p:ph sz="half" idx="1"/>
          </p:nvPr>
        </p:nvSpPr>
        <p:spPr/>
        <p:txBody>
          <a:bodyPr/>
          <a:lstStyle/>
          <a:p>
            <a:r>
              <a:rPr lang="en-CA" dirty="0"/>
              <a:t>Calculating the avoided cost of carbon</a:t>
            </a:r>
          </a:p>
          <a:p>
            <a:r>
              <a:rPr lang="en-CA" dirty="0"/>
              <a:t>Forecasting the Business As Usual (BAU) case vs the DES model for economic feasibility	</a:t>
            </a:r>
          </a:p>
          <a:p>
            <a:r>
              <a:rPr lang="en-CA" dirty="0"/>
              <a:t>Input of Total Installed Capital (TIC) costs from Upstream, Midstream and Downstream to financial model</a:t>
            </a:r>
            <a:endParaRPr lang="en-US" dirty="0"/>
          </a:p>
        </p:txBody>
      </p:sp>
      <p:sp>
        <p:nvSpPr>
          <p:cNvPr id="7" name="Content Placeholder 6"/>
          <p:cNvSpPr>
            <a:spLocks noGrp="1"/>
          </p:cNvSpPr>
          <p:nvPr>
            <p:ph sz="half" idx="2"/>
          </p:nvPr>
        </p:nvSpPr>
        <p:spPr/>
        <p:txBody>
          <a:bodyPr/>
          <a:lstStyle/>
          <a:p>
            <a:r>
              <a:rPr lang="en-CA" dirty="0"/>
              <a:t>More of this will be done once costs have come in</a:t>
            </a:r>
            <a:endParaRPr lang="en-US" dirty="0"/>
          </a:p>
        </p:txBody>
      </p:sp>
      <p:sp>
        <p:nvSpPr>
          <p:cNvPr id="4" name="Slide Number Placeholder 3"/>
          <p:cNvSpPr>
            <a:spLocks noGrp="1"/>
          </p:cNvSpPr>
          <p:nvPr>
            <p:ph type="sldNum" sz="quarter" idx="12"/>
          </p:nvPr>
        </p:nvSpPr>
        <p:spPr/>
        <p:txBody>
          <a:bodyPr/>
          <a:lstStyle/>
          <a:p>
            <a:fld id="{9F98DDBD-DE92-4F8F-8B4C-CC669F3CF038}" type="slidenum">
              <a:rPr lang="en-CA" sz="1200"/>
              <a:pPr/>
              <a:t>22</a:t>
            </a:fld>
            <a:endParaRPr lang="en-CA" sz="1200" dirty="0"/>
          </a:p>
        </p:txBody>
      </p:sp>
    </p:spTree>
    <p:extLst>
      <p:ext uri="{BB962C8B-B14F-4D97-AF65-F5344CB8AC3E}">
        <p14:creationId xmlns:p14="http://schemas.microsoft.com/office/powerpoint/2010/main" val="412056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Project Next Steps</a:t>
            </a:r>
          </a:p>
        </p:txBody>
      </p:sp>
      <p:sp>
        <p:nvSpPr>
          <p:cNvPr id="7" name="Text Placeholder 6"/>
          <p:cNvSpPr>
            <a:spLocks noGrp="1"/>
          </p:cNvSpPr>
          <p:nvPr>
            <p:ph type="body" idx="1"/>
          </p:nvPr>
        </p:nvSpPr>
        <p:spPr>
          <a:xfrm>
            <a:off x="2589212" y="3530128"/>
            <a:ext cx="8915399" cy="2258275"/>
          </a:xfrm>
        </p:spPr>
        <p:txBody>
          <a:bodyPr>
            <a:normAutofit/>
          </a:bodyPr>
          <a:lstStyle/>
          <a:p>
            <a:r>
              <a:rPr lang="en-US" dirty="0"/>
              <a:t>Non-technical Activities (Dialogue and Progress)</a:t>
            </a:r>
          </a:p>
          <a:p>
            <a:r>
              <a:rPr lang="en-US" dirty="0"/>
              <a:t>Completion of Pre-Feasibility Report  </a:t>
            </a:r>
          </a:p>
          <a:p>
            <a:r>
              <a:rPr lang="en-US" dirty="0"/>
              <a:t>Local presentations</a:t>
            </a:r>
          </a:p>
          <a:p>
            <a:r>
              <a:rPr lang="en-US" dirty="0"/>
              <a:t>Feedback from Ministers and AER</a:t>
            </a:r>
          </a:p>
          <a:p>
            <a:r>
              <a:rPr lang="en-US" dirty="0"/>
              <a:t>Any updates from Epoch Corporate activities</a:t>
            </a:r>
          </a:p>
          <a:p>
            <a:endParaRPr lang="en-US" dirty="0"/>
          </a:p>
        </p:txBody>
      </p:sp>
      <p:sp>
        <p:nvSpPr>
          <p:cNvPr id="8" name="Slide Number Placeholder 7"/>
          <p:cNvSpPr>
            <a:spLocks noGrp="1"/>
          </p:cNvSpPr>
          <p:nvPr>
            <p:ph type="sldNum" sz="quarter" idx="12"/>
          </p:nvPr>
        </p:nvSpPr>
        <p:spPr/>
        <p:txBody>
          <a:bodyPr/>
          <a:lstStyle/>
          <a:p>
            <a:fld id="{CF7A2BDD-D331-44F0-96AA-4FB4ED497064}" type="slidenum">
              <a:rPr lang="en-US" smtClean="0"/>
              <a:pPr/>
              <a:t>23</a:t>
            </a:fld>
            <a:endParaRPr lang="en-US" dirty="0"/>
          </a:p>
        </p:txBody>
      </p:sp>
    </p:spTree>
    <p:extLst>
      <p:ext uri="{BB962C8B-B14F-4D97-AF65-F5344CB8AC3E}">
        <p14:creationId xmlns:p14="http://schemas.microsoft.com/office/powerpoint/2010/main" val="60175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1"/>
          <p:cNvSpPr/>
          <p:nvPr/>
        </p:nvSpPr>
        <p:spPr bwMode="auto">
          <a:xfrm flipV="1">
            <a:off x="0" y="609879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p:txBody>
          <a:bodyPr/>
          <a:lstStyle/>
          <a:p>
            <a:pPr>
              <a:defRPr/>
            </a:pPr>
            <a:r>
              <a:rPr lang="en-US" dirty="0"/>
              <a:t>Project Benefits</a:t>
            </a:r>
          </a:p>
        </p:txBody>
      </p:sp>
      <p:sp>
        <p:nvSpPr>
          <p:cNvPr id="3" name="Text Placeholder 2"/>
          <p:cNvSpPr>
            <a:spLocks noGrp="1"/>
          </p:cNvSpPr>
          <p:nvPr>
            <p:ph type="body" sz="half" idx="1"/>
          </p:nvPr>
        </p:nvSpPr>
        <p:spPr>
          <a:xfrm>
            <a:off x="5881689" y="1357314"/>
            <a:ext cx="4429125" cy="5214937"/>
          </a:xfrm>
        </p:spPr>
        <p:txBody>
          <a:bodyPr>
            <a:normAutofit/>
          </a:bodyPr>
          <a:lstStyle/>
          <a:p>
            <a:pPr>
              <a:defRPr/>
            </a:pPr>
            <a:r>
              <a:rPr lang="en-US" dirty="0"/>
              <a:t>Local source of clean renewable heat supply</a:t>
            </a:r>
          </a:p>
          <a:p>
            <a:pPr>
              <a:defRPr/>
            </a:pPr>
            <a:r>
              <a:rPr lang="en-US" dirty="0"/>
              <a:t>Significant untapped resource potential</a:t>
            </a:r>
          </a:p>
          <a:p>
            <a:pPr>
              <a:defRPr/>
            </a:pPr>
            <a:r>
              <a:rPr lang="en-US" dirty="0"/>
              <a:t>Long-term stable ‘non-commodity’ base heat pricing</a:t>
            </a:r>
          </a:p>
          <a:p>
            <a:pPr>
              <a:defRPr/>
            </a:pPr>
            <a:r>
              <a:rPr lang="en-US" dirty="0"/>
              <a:t>Community based project</a:t>
            </a:r>
          </a:p>
          <a:p>
            <a:pPr>
              <a:defRPr/>
            </a:pPr>
            <a:r>
              <a:rPr lang="en-US" dirty="0"/>
              <a:t>Reduce GHG associated with Natural Gas heating</a:t>
            </a:r>
          </a:p>
          <a:p>
            <a:pPr>
              <a:defRPr/>
            </a:pPr>
            <a:r>
              <a:rPr lang="en-US" dirty="0"/>
              <a:t>Opportunity for positive, ‘green’ marketing</a:t>
            </a:r>
          </a:p>
          <a:p>
            <a:pPr>
              <a:defRPr/>
            </a:pPr>
            <a:r>
              <a:rPr lang="en-US" dirty="0"/>
              <a:t>Potential for delayed well suspension &amp; abandonment</a:t>
            </a:r>
          </a:p>
          <a:p>
            <a:pPr>
              <a:defRPr/>
            </a:pPr>
            <a:endParaRPr lang="en-US" dirty="0"/>
          </a:p>
          <a:p>
            <a:pPr>
              <a:defRPr/>
            </a:pPr>
            <a:endParaRPr lang="en-US" dirty="0"/>
          </a:p>
        </p:txBody>
      </p:sp>
      <p:pic>
        <p:nvPicPr>
          <p:cNvPr id="50179" name="Picture 3" descr="C:\Documents and Settings\Craig Dunn\My Documents\My Pictures\Microsoft Clip Organizer\j0180776.jpg"/>
          <p:cNvPicPr>
            <a:picLocks noChangeAspect="1" noChangeArrowheads="1"/>
          </p:cNvPicPr>
          <p:nvPr/>
        </p:nvPicPr>
        <p:blipFill>
          <a:blip r:embed="rId3" cstate="email"/>
          <a:srcRect/>
          <a:stretch>
            <a:fillRect/>
          </a:stretch>
        </p:blipFill>
        <p:spPr bwMode="auto">
          <a:xfrm>
            <a:off x="2462948" y="3930322"/>
            <a:ext cx="3000396" cy="2401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1343472" y="1480420"/>
            <a:ext cx="4752528" cy="2591938"/>
          </a:xfrm>
          <a:prstGeom prst="rect">
            <a:avLst/>
          </a:prstGeom>
        </p:spPr>
      </p:pic>
      <p:sp>
        <p:nvSpPr>
          <p:cNvPr id="7" name="Slide Number Placeholder 6"/>
          <p:cNvSpPr>
            <a:spLocks noGrp="1"/>
          </p:cNvSpPr>
          <p:nvPr>
            <p:ph type="sldNum" sz="quarter" idx="12"/>
          </p:nvPr>
        </p:nvSpPr>
        <p:spPr/>
        <p:txBody>
          <a:bodyPr/>
          <a:lstStyle/>
          <a:p>
            <a:pPr>
              <a:defRPr/>
            </a:pPr>
            <a:fld id="{FC080D7C-28D4-4808-BBD5-5CBA9B32E048}" type="slidenum">
              <a:rPr lang="en-US" smtClean="0"/>
              <a:pPr>
                <a:defRPr/>
              </a:pPr>
              <a:t>24</a:t>
            </a:fld>
            <a:endParaRPr lang="en-US"/>
          </a:p>
        </p:txBody>
      </p:sp>
    </p:spTree>
    <p:extLst>
      <p:ext uri="{BB962C8B-B14F-4D97-AF65-F5344CB8AC3E}">
        <p14:creationId xmlns:p14="http://schemas.microsoft.com/office/powerpoint/2010/main" val="20160245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a:defRPr/>
            </a:pPr>
            <a:r>
              <a:rPr lang="en-US" dirty="0"/>
              <a:t>QUESTIONS?</a:t>
            </a:r>
            <a:br>
              <a:rPr lang="en-US" dirty="0"/>
            </a:br>
            <a:br>
              <a:rPr lang="en-US" dirty="0"/>
            </a:br>
            <a:r>
              <a:rPr lang="en-US" sz="3600" dirty="0"/>
              <a:t>Hinton Geothermal Project</a:t>
            </a:r>
          </a:p>
        </p:txBody>
      </p:sp>
      <p:sp>
        <p:nvSpPr>
          <p:cNvPr id="10" name="Subtitle 9"/>
          <p:cNvSpPr>
            <a:spLocks noGrp="1"/>
          </p:cNvSpPr>
          <p:nvPr>
            <p:ph type="body" idx="1"/>
          </p:nvPr>
        </p:nvSpPr>
        <p:spPr/>
        <p:txBody>
          <a:bodyPr>
            <a:normAutofit/>
          </a:bodyPr>
          <a:lstStyle/>
          <a:p>
            <a:pPr>
              <a:defRPr/>
            </a:pPr>
            <a:r>
              <a:rPr lang="en-US" dirty="0"/>
              <a:t>Epoch Energy</a:t>
            </a:r>
          </a:p>
          <a:p>
            <a:pPr>
              <a:defRPr/>
            </a:pPr>
            <a:r>
              <a:rPr lang="en-CA" dirty="0"/>
              <a:t>Info@epochEnergy.com</a:t>
            </a:r>
            <a:endParaRPr lang="en-US" dirty="0"/>
          </a:p>
          <a:p>
            <a:pPr>
              <a:defRPr/>
            </a:pPr>
            <a:endParaRPr lang="en-US" dirty="0"/>
          </a:p>
        </p:txBody>
      </p:sp>
      <p:sp>
        <p:nvSpPr>
          <p:cNvPr id="2" name="Slide Number Placeholder 1"/>
          <p:cNvSpPr>
            <a:spLocks noGrp="1"/>
          </p:cNvSpPr>
          <p:nvPr>
            <p:ph type="sldNum" sz="quarter" idx="12"/>
          </p:nvPr>
        </p:nvSpPr>
        <p:spPr/>
        <p:txBody>
          <a:bodyPr/>
          <a:lstStyle/>
          <a:p>
            <a:fld id="{CF7A2BDD-D331-44F0-96AA-4FB4ED497064}" type="slidenum">
              <a:rPr lang="en-US" smtClean="0"/>
              <a:pPr/>
              <a:t>25</a:t>
            </a:fld>
            <a:endParaRPr lang="en-US" dirty="0"/>
          </a:p>
        </p:txBody>
      </p:sp>
    </p:spTree>
    <p:extLst>
      <p:ext uri="{BB962C8B-B14F-4D97-AF65-F5344CB8AC3E}">
        <p14:creationId xmlns:p14="http://schemas.microsoft.com/office/powerpoint/2010/main" val="15327598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Opportunity</a:t>
            </a:r>
            <a:endParaRPr lang="en-US" dirty="0"/>
          </a:p>
        </p:txBody>
      </p:sp>
      <p:sp>
        <p:nvSpPr>
          <p:cNvPr id="3" name="Content Placeholder 2"/>
          <p:cNvSpPr>
            <a:spLocks noGrp="1"/>
          </p:cNvSpPr>
          <p:nvPr>
            <p:ph idx="1"/>
          </p:nvPr>
        </p:nvSpPr>
        <p:spPr>
          <a:xfrm>
            <a:off x="1731981" y="2133600"/>
            <a:ext cx="9772631" cy="4342504"/>
          </a:xfrm>
        </p:spPr>
        <p:txBody>
          <a:bodyPr>
            <a:normAutofit/>
          </a:bodyPr>
          <a:lstStyle/>
          <a:p>
            <a:r>
              <a:rPr lang="en-CA" sz="2800" dirty="0"/>
              <a:t>Hinton Geothermal District Heating Project </a:t>
            </a:r>
          </a:p>
          <a:p>
            <a:pPr lvl="1"/>
            <a:r>
              <a:rPr lang="en-CA" sz="1800" dirty="0"/>
              <a:t>Use plentiful geothermal energy to replace natural gas and electric heating of the significant buildings in town</a:t>
            </a:r>
          </a:p>
          <a:p>
            <a:pPr lvl="1"/>
            <a:r>
              <a:rPr lang="en-CA" sz="1800" dirty="0"/>
              <a:t>Work with the Oil and Gas companies in the area</a:t>
            </a:r>
          </a:p>
          <a:p>
            <a:pPr lvl="1"/>
            <a:r>
              <a:rPr lang="en-CA" sz="1800" dirty="0"/>
              <a:t>Put workers back to work</a:t>
            </a:r>
          </a:p>
          <a:p>
            <a:pPr lvl="1"/>
            <a:r>
              <a:rPr lang="en-CA" sz="1800" dirty="0"/>
              <a:t>Reduce CO2 emissions and escalating carbon taxes</a:t>
            </a:r>
          </a:p>
          <a:p>
            <a:pPr lvl="1"/>
            <a:r>
              <a:rPr lang="en-CA" sz="1800" dirty="0"/>
              <a:t>Hedge future commodity costs (Natural Gas and Electricity)</a:t>
            </a:r>
          </a:p>
          <a:p>
            <a:pPr lvl="1"/>
            <a:r>
              <a:rPr lang="en-CA" sz="1800" dirty="0"/>
              <a:t>Bring competitive advantage to the community</a:t>
            </a:r>
          </a:p>
          <a:p>
            <a:pPr lvl="1"/>
            <a:r>
              <a:rPr lang="en-CA" sz="1800" dirty="0"/>
              <a:t>Foster new industries like greenhouse food production</a:t>
            </a:r>
          </a:p>
          <a:p>
            <a:pPr lvl="1"/>
            <a:r>
              <a:rPr lang="en-CA" sz="1800" dirty="0"/>
              <a:t>Build a replicable business model for other Alberta communities and first nations</a:t>
            </a:r>
          </a:p>
          <a:p>
            <a:pPr lvl="1"/>
            <a:endParaRPr lang="en-CA" sz="1800" dirty="0"/>
          </a:p>
          <a:p>
            <a:pPr>
              <a:buNone/>
            </a:pPr>
            <a:endParaRPr lang="en-CA" dirty="0"/>
          </a:p>
          <a:p>
            <a:endParaRPr lang="en-US" dirty="0"/>
          </a:p>
        </p:txBody>
      </p:sp>
      <p:sp>
        <p:nvSpPr>
          <p:cNvPr id="4" name="Slide Number Placeholder 3"/>
          <p:cNvSpPr>
            <a:spLocks noGrp="1"/>
          </p:cNvSpPr>
          <p:nvPr>
            <p:ph type="sldNum" sz="quarter" idx="12"/>
          </p:nvPr>
        </p:nvSpPr>
        <p:spPr/>
        <p:txBody>
          <a:bodyPr/>
          <a:lstStyle/>
          <a:p>
            <a:pPr>
              <a:defRPr/>
            </a:pPr>
            <a:fld id="{29B6F805-51E6-4499-88CE-33440F8C6738}" type="slidenum">
              <a:rPr lang="en-US" smtClean="0"/>
              <a:pPr>
                <a:defRPr/>
              </a:pPr>
              <a:t>3</a:t>
            </a:fld>
            <a:endParaRPr lang="en-US" dirty="0"/>
          </a:p>
        </p:txBody>
      </p:sp>
    </p:spTree>
    <p:extLst>
      <p:ext uri="{BB962C8B-B14F-4D97-AF65-F5344CB8AC3E}">
        <p14:creationId xmlns:p14="http://schemas.microsoft.com/office/powerpoint/2010/main" val="187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p>
            <a:r>
              <a:rPr lang="en-US"/>
              <a:t>Project Overview</a:t>
            </a:r>
            <a:endParaRPr lang="en-US" dirty="0"/>
          </a:p>
        </p:txBody>
      </p:sp>
      <p:sp>
        <p:nvSpPr>
          <p:cNvPr id="3" name="Rectangle 3"/>
          <p:cNvSpPr>
            <a:spLocks noGrp="1"/>
          </p:cNvSpPr>
          <p:nvPr>
            <p:ph type="subTitle" idx="1"/>
          </p:nvPr>
        </p:nvSpPr>
        <p:spPr/>
        <p:txBody>
          <a:bodyPr>
            <a:normAutofit/>
          </a:bodyPr>
          <a:lstStyle/>
          <a:p>
            <a:r>
              <a:rPr lang="en-US" dirty="0"/>
              <a:t>Pre-feasibility Study for Hinton Geothermal Direct Heat Project</a:t>
            </a:r>
          </a:p>
        </p:txBody>
      </p:sp>
      <p:sp>
        <p:nvSpPr>
          <p:cNvPr id="4" name="Slide Number Placeholder 3"/>
          <p:cNvSpPr>
            <a:spLocks noGrp="1"/>
          </p:cNvSpPr>
          <p:nvPr>
            <p:ph type="sldNum" sz="quarter" idx="12"/>
          </p:nvPr>
        </p:nvSpPr>
        <p:spPr/>
        <p:txBody>
          <a:bodyPr/>
          <a:lstStyle/>
          <a:p>
            <a:fld id="{CF7A2BDD-D331-44F0-96AA-4FB4ED497064}" type="slidenum">
              <a:rPr lang="en-US" smtClean="0"/>
              <a:pPr/>
              <a:t>4</a:t>
            </a:fld>
            <a:endParaRPr lang="en-US" dirty="0"/>
          </a:p>
        </p:txBody>
      </p:sp>
    </p:spTree>
    <p:extLst>
      <p:ext uri="{BB962C8B-B14F-4D97-AF65-F5344CB8AC3E}">
        <p14:creationId xmlns:p14="http://schemas.microsoft.com/office/powerpoint/2010/main" val="390505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761" y="624110"/>
            <a:ext cx="9321851" cy="1280890"/>
          </a:xfrm>
        </p:spPr>
        <p:txBody>
          <a:bodyPr/>
          <a:lstStyle/>
          <a:p>
            <a:r>
              <a:rPr lang="en-US" dirty="0"/>
              <a:t>Timeline for Project Development</a:t>
            </a:r>
          </a:p>
        </p:txBody>
      </p:sp>
      <p:sp>
        <p:nvSpPr>
          <p:cNvPr id="3" name="Content Placeholder 2"/>
          <p:cNvSpPr>
            <a:spLocks noGrp="1"/>
          </p:cNvSpPr>
          <p:nvPr>
            <p:ph idx="1"/>
          </p:nvPr>
        </p:nvSpPr>
        <p:spPr>
          <a:xfrm>
            <a:off x="2589211" y="1905000"/>
            <a:ext cx="4035031" cy="4617720"/>
          </a:xfrm>
        </p:spPr>
        <p:txBody>
          <a:bodyPr>
            <a:normAutofit/>
          </a:bodyPr>
          <a:lstStyle/>
          <a:p>
            <a:r>
              <a:rPr lang="en-US" dirty="0"/>
              <a:t>Engineering timeline:  Pre-feasibility to Completion  = 3-5 years on average</a:t>
            </a:r>
          </a:p>
          <a:p>
            <a:r>
              <a:rPr lang="en-US" dirty="0"/>
              <a:t>Availability of data and pre-existing infrastructure aids development</a:t>
            </a:r>
          </a:p>
          <a:p>
            <a:r>
              <a:rPr lang="en-US" dirty="0"/>
              <a:t>2020 timeline for project completion </a:t>
            </a:r>
          </a:p>
          <a:p>
            <a:r>
              <a:rPr lang="en-US" dirty="0"/>
              <a:t>Direct Heat project for &gt;100,000 GJs of energy interconnected into direct heat customers aligns with carbon taxing at $50/ </a:t>
            </a:r>
            <a:r>
              <a:rPr lang="en-US" dirty="0" err="1"/>
              <a:t>Tonne</a:t>
            </a:r>
            <a:r>
              <a:rPr lang="en-US" dirty="0"/>
              <a:t> of CO</a:t>
            </a:r>
            <a:r>
              <a:rPr lang="en-US" baseline="-25000" dirty="0"/>
              <a:t>2</a:t>
            </a:r>
          </a:p>
          <a:p>
            <a:endParaRPr lang="en-US" dirty="0"/>
          </a:p>
        </p:txBody>
      </p:sp>
      <p:pic>
        <p:nvPicPr>
          <p:cNvPr id="5" name="Picture 4"/>
          <p:cNvPicPr>
            <a:picLocks noChangeAspect="1"/>
          </p:cNvPicPr>
          <p:nvPr/>
        </p:nvPicPr>
        <p:blipFill>
          <a:blip r:embed="rId2"/>
          <a:stretch>
            <a:fillRect/>
          </a:stretch>
        </p:blipFill>
        <p:spPr>
          <a:xfrm>
            <a:off x="6624242" y="2080097"/>
            <a:ext cx="5186908" cy="34354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0864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 for Pre-Feasibility</a:t>
            </a:r>
          </a:p>
        </p:txBody>
      </p:sp>
      <p:sp>
        <p:nvSpPr>
          <p:cNvPr id="3" name="Content Placeholder 2"/>
          <p:cNvSpPr>
            <a:spLocks noGrp="1"/>
          </p:cNvSpPr>
          <p:nvPr>
            <p:ph idx="1"/>
          </p:nvPr>
        </p:nvSpPr>
        <p:spPr>
          <a:xfrm>
            <a:off x="2589212" y="1624405"/>
            <a:ext cx="8915400" cy="4905487"/>
          </a:xfrm>
        </p:spPr>
        <p:txBody>
          <a:bodyPr>
            <a:normAutofit fontScale="92500" lnSpcReduction="20000"/>
          </a:bodyPr>
          <a:lstStyle/>
          <a:p>
            <a:r>
              <a:rPr lang="en-US" dirty="0"/>
              <a:t>Upstream: Geothermal Resource Production</a:t>
            </a:r>
          </a:p>
          <a:p>
            <a:pPr lvl="1"/>
            <a:r>
              <a:rPr lang="en-US" dirty="0"/>
              <a:t>Research/data mining for geothermal formations/resource potential &amp; reservoir capacity</a:t>
            </a:r>
          </a:p>
          <a:p>
            <a:pPr lvl="1"/>
            <a:r>
              <a:rPr lang="en-US" dirty="0"/>
              <a:t>Well analysis and cost analysis for viable for geothermal energy production</a:t>
            </a:r>
          </a:p>
          <a:p>
            <a:pPr lvl="1"/>
            <a:r>
              <a:rPr lang="en-US" dirty="0"/>
              <a:t>Engage oil and gas operators of wells</a:t>
            </a:r>
          </a:p>
          <a:p>
            <a:r>
              <a:rPr lang="en-US" dirty="0"/>
              <a:t>Midstream: District Energy System</a:t>
            </a:r>
          </a:p>
          <a:p>
            <a:pPr lvl="1"/>
            <a:r>
              <a:rPr lang="en-US" dirty="0"/>
              <a:t>Design &amp; cost Estimate of HGDE and distribution system</a:t>
            </a:r>
          </a:p>
          <a:p>
            <a:pPr lvl="1"/>
            <a:r>
              <a:rPr lang="en-US" dirty="0"/>
              <a:t>Identify risks/opportunities with facility options and locations</a:t>
            </a:r>
          </a:p>
          <a:p>
            <a:pPr lvl="1"/>
            <a:r>
              <a:rPr lang="en-US" dirty="0"/>
              <a:t>Address regulatory requirements &amp; schedule</a:t>
            </a:r>
          </a:p>
          <a:p>
            <a:r>
              <a:rPr lang="en-US" dirty="0"/>
              <a:t>Downstream: Customer Energy Services</a:t>
            </a:r>
          </a:p>
          <a:p>
            <a:pPr lvl="1"/>
            <a:r>
              <a:rPr lang="en-US" dirty="0"/>
              <a:t>Interconnection and tier of prospective customers</a:t>
            </a:r>
          </a:p>
          <a:p>
            <a:pPr lvl="1"/>
            <a:r>
              <a:rPr lang="en-US" dirty="0"/>
              <a:t>Identify thermal load and load profile: Design &amp; Cost Analysis</a:t>
            </a:r>
          </a:p>
          <a:p>
            <a:pPr lvl="1"/>
            <a:r>
              <a:rPr lang="en-US" dirty="0"/>
              <a:t>Energy Efficiency and GHG calculations</a:t>
            </a:r>
          </a:p>
          <a:p>
            <a:r>
              <a:rPr lang="en-US" dirty="0"/>
              <a:t>Project Financial Assessment	</a:t>
            </a:r>
          </a:p>
          <a:p>
            <a:pPr lvl="1"/>
            <a:r>
              <a:rPr lang="en-US" dirty="0"/>
              <a:t>Pretax unlevered financial analysis for overall project design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8315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781" y="1125556"/>
            <a:ext cx="9602069" cy="1280890"/>
          </a:xfrm>
        </p:spPr>
        <p:txBody>
          <a:bodyPr/>
          <a:lstStyle/>
          <a:p>
            <a:r>
              <a:rPr lang="en-US" dirty="0"/>
              <a:t>Technical Team for Pre-Feasibility Study</a:t>
            </a:r>
          </a:p>
        </p:txBody>
      </p:sp>
      <p:sp>
        <p:nvSpPr>
          <p:cNvPr id="3" name="Content Placeholder 2"/>
          <p:cNvSpPr>
            <a:spLocks noGrp="1"/>
          </p:cNvSpPr>
          <p:nvPr>
            <p:ph sz="half" idx="1"/>
          </p:nvPr>
        </p:nvSpPr>
        <p:spPr>
          <a:xfrm>
            <a:off x="2592924" y="1905000"/>
            <a:ext cx="4313864" cy="3777622"/>
          </a:xfrm>
        </p:spPr>
        <p:txBody>
          <a:bodyPr>
            <a:normAutofit/>
          </a:bodyPr>
          <a:lstStyle/>
          <a:p>
            <a:r>
              <a:rPr lang="en-US" sz="2200" dirty="0"/>
              <a:t>Epoch Energy</a:t>
            </a:r>
          </a:p>
          <a:p>
            <a:r>
              <a:rPr lang="en-US" sz="2200" dirty="0"/>
              <a:t>Enerpro Engineering</a:t>
            </a:r>
          </a:p>
          <a:p>
            <a:r>
              <a:rPr lang="en-US" sz="2200" dirty="0"/>
              <a:t>Williams Engineering</a:t>
            </a:r>
          </a:p>
          <a:p>
            <a:r>
              <a:rPr lang="en-US" sz="2200" dirty="0" err="1"/>
              <a:t>Stack’d</a:t>
            </a:r>
            <a:r>
              <a:rPr lang="en-US" sz="2200" dirty="0"/>
              <a:t> Consulting  </a:t>
            </a:r>
          </a:p>
          <a:p>
            <a:endParaRPr lang="en-US" sz="2200" dirty="0"/>
          </a:p>
          <a:p>
            <a:r>
              <a:rPr lang="en-US" sz="2200" dirty="0"/>
              <a:t>Software</a:t>
            </a:r>
          </a:p>
          <a:p>
            <a:pPr lvl="1"/>
            <a:r>
              <a:rPr lang="en-US" sz="1900" dirty="0"/>
              <a:t>Direct heat modelling</a:t>
            </a:r>
          </a:p>
          <a:p>
            <a:pPr lvl="1"/>
            <a:r>
              <a:rPr lang="en-US" sz="1900" dirty="0" err="1"/>
              <a:t>GeoScout</a:t>
            </a:r>
            <a:r>
              <a:rPr lang="en-US" sz="1900" dirty="0"/>
              <a:t>/AER Data</a:t>
            </a:r>
            <a:endParaRPr lang="en-US" dirty="0"/>
          </a:p>
          <a:p>
            <a:pPr lvl="1"/>
            <a:endParaRPr lang="en-US" dirty="0"/>
          </a:p>
        </p:txBody>
      </p:sp>
      <p:sp>
        <p:nvSpPr>
          <p:cNvPr id="7" name="Content Placeholder 6"/>
          <p:cNvSpPr>
            <a:spLocks noGrp="1"/>
          </p:cNvSpPr>
          <p:nvPr>
            <p:ph sz="half" idx="2"/>
          </p:nvPr>
        </p:nvSpPr>
        <p:spPr>
          <a:xfrm>
            <a:off x="6906788" y="1905000"/>
            <a:ext cx="3359661" cy="3599316"/>
          </a:xfrm>
        </p:spPr>
        <p:txBody>
          <a:bodyPr>
            <a:noAutofit/>
          </a:bodyPr>
          <a:lstStyle/>
          <a:p>
            <a:r>
              <a:rPr lang="en-US" sz="2000" dirty="0"/>
              <a:t>Geology team:</a:t>
            </a:r>
          </a:p>
          <a:p>
            <a:pPr lvl="1"/>
            <a:r>
              <a:rPr lang="en-US" sz="1800" dirty="0"/>
              <a:t>Petroleum </a:t>
            </a:r>
          </a:p>
          <a:p>
            <a:pPr lvl="1"/>
            <a:r>
              <a:rPr lang="en-US" sz="1800" dirty="0"/>
              <a:t>Hydrogeologist</a:t>
            </a:r>
          </a:p>
          <a:p>
            <a:pPr lvl="1"/>
            <a:r>
              <a:rPr lang="en-US" sz="1800" dirty="0"/>
              <a:t>Geothermal/Heat flow modelling </a:t>
            </a:r>
          </a:p>
          <a:p>
            <a:r>
              <a:rPr lang="en-US" sz="2000" dirty="0"/>
              <a:t>Engineering: </a:t>
            </a:r>
          </a:p>
          <a:p>
            <a:pPr lvl="1"/>
            <a:r>
              <a:rPr lang="en-US" sz="1800" dirty="0"/>
              <a:t>Reservoir</a:t>
            </a:r>
          </a:p>
          <a:p>
            <a:pPr lvl="1"/>
            <a:r>
              <a:rPr lang="en-US" sz="1800" dirty="0"/>
              <a:t>Drilling Completions</a:t>
            </a:r>
          </a:p>
          <a:p>
            <a:pPr lvl="1"/>
            <a:r>
              <a:rPr lang="en-US" sz="1800" dirty="0"/>
              <a:t>Abandonment</a:t>
            </a:r>
          </a:p>
          <a:p>
            <a:pPr lvl="1"/>
            <a:r>
              <a:rPr lang="en-US" sz="1800" dirty="0"/>
              <a:t>Facilities/Pipelines</a:t>
            </a:r>
          </a:p>
          <a:p>
            <a:pPr lvl="1"/>
            <a:r>
              <a:rPr lang="en-US" sz="1800" dirty="0"/>
              <a:t>Building </a:t>
            </a:r>
          </a:p>
        </p:txBody>
      </p:sp>
      <p:sp>
        <p:nvSpPr>
          <p:cNvPr id="4" name="Slide Number Placeholder 3"/>
          <p:cNvSpPr>
            <a:spLocks noGrp="1"/>
          </p:cNvSpPr>
          <p:nvPr>
            <p:ph type="sldNum" sz="quarter" idx="12"/>
          </p:nvPr>
        </p:nvSpPr>
        <p:spPr>
          <a:xfrm>
            <a:off x="428573" y="6111950"/>
            <a:ext cx="779767" cy="365125"/>
          </a:xfrm>
        </p:spPr>
        <p:txBody>
          <a:bodyPr/>
          <a:lstStyle/>
          <a:p>
            <a:fld id="{CF7A2BDD-D331-44F0-96AA-4FB4ED497064}"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53570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Geology for Geothermal</a:t>
            </a:r>
          </a:p>
        </p:txBody>
      </p:sp>
      <p:sp>
        <p:nvSpPr>
          <p:cNvPr id="4" name="Text Placeholder 3"/>
          <p:cNvSpPr>
            <a:spLocks noGrp="1"/>
          </p:cNvSpPr>
          <p:nvPr>
            <p:ph type="body" idx="1"/>
          </p:nvPr>
        </p:nvSpPr>
        <p:spPr>
          <a:xfrm>
            <a:off x="2589211" y="3851238"/>
            <a:ext cx="8915399" cy="2386074"/>
          </a:xfrm>
        </p:spPr>
        <p:txBody>
          <a:bodyPr>
            <a:normAutofit/>
          </a:bodyPr>
          <a:lstStyle/>
          <a:p>
            <a:r>
              <a:rPr lang="en-US" dirty="0"/>
              <a:t> </a:t>
            </a:r>
          </a:p>
          <a:p>
            <a:endParaRPr lang="en-US" dirty="0"/>
          </a:p>
        </p:txBody>
      </p:sp>
      <p:sp>
        <p:nvSpPr>
          <p:cNvPr id="3" name="Slide Number Placeholder 2"/>
          <p:cNvSpPr>
            <a:spLocks noGrp="1"/>
          </p:cNvSpPr>
          <p:nvPr>
            <p:ph type="sldNum" sz="quarter" idx="12"/>
          </p:nvPr>
        </p:nvSpPr>
        <p:spPr/>
        <p:txBody>
          <a:bodyPr/>
          <a:lstStyle/>
          <a:p>
            <a:fld id="{CF7A2BDD-D331-44F0-96AA-4FB4ED497064}"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32607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Foothills Geothermal Potential</a:t>
            </a:r>
          </a:p>
        </p:txBody>
      </p:sp>
      <p:sp>
        <p:nvSpPr>
          <p:cNvPr id="253956" name="Rectangle 4"/>
          <p:cNvSpPr>
            <a:spLocks noGrp="1" noRot="1" noChangeArrowheads="1"/>
          </p:cNvSpPr>
          <p:nvPr>
            <p:ph sz="half" idx="1"/>
          </p:nvPr>
        </p:nvSpPr>
        <p:spPr>
          <a:xfrm>
            <a:off x="2592924" y="2225830"/>
            <a:ext cx="3011810" cy="4110944"/>
          </a:xfrm>
        </p:spPr>
        <p:txBody>
          <a:bodyPr>
            <a:normAutofit fontScale="92500"/>
          </a:bodyPr>
          <a:lstStyle/>
          <a:p>
            <a:pPr eaLnBrk="1" hangingPunct="1">
              <a:defRPr/>
            </a:pPr>
            <a:r>
              <a:rPr lang="en-US" dirty="0"/>
              <a:t>Rocky Mountain foothills: area of high relief, high hydraulic head and regional water recharge. </a:t>
            </a:r>
          </a:p>
          <a:p>
            <a:pPr eaLnBrk="1" hangingPunct="1">
              <a:defRPr/>
            </a:pPr>
            <a:r>
              <a:rPr lang="en-US" dirty="0"/>
              <a:t>Extensive database for the numerous 3-4km TVD oil &amp; gas wells </a:t>
            </a:r>
          </a:p>
        </p:txBody>
      </p:sp>
      <p:sp>
        <p:nvSpPr>
          <p:cNvPr id="253957" name="Rectangle 5"/>
          <p:cNvSpPr>
            <a:spLocks noGrp="1" noRot="1" noChangeArrowheads="1"/>
          </p:cNvSpPr>
          <p:nvPr>
            <p:ph sz="half" idx="2"/>
          </p:nvPr>
        </p:nvSpPr>
        <p:spPr>
          <a:xfrm>
            <a:off x="2711340" y="5351164"/>
            <a:ext cx="3836377" cy="1306440"/>
          </a:xfrm>
        </p:spPr>
        <p:txBody>
          <a:bodyPr>
            <a:normAutofit fontScale="92500"/>
          </a:bodyPr>
          <a:lstStyle/>
          <a:p>
            <a:pPr algn="ctr" eaLnBrk="1" hangingPunct="1">
              <a:buFont typeface="Arial" charset="0"/>
              <a:buNone/>
              <a:defRPr/>
            </a:pPr>
            <a:r>
              <a:rPr lang="en-US" sz="2400" dirty="0"/>
              <a:t>Map: Oil and Gas wells with Bottom Hole &gt;60</a:t>
            </a:r>
            <a:r>
              <a:rPr lang="en-US" sz="2400" baseline="30000" dirty="0"/>
              <a:t>0</a:t>
            </a:r>
            <a:r>
              <a:rPr lang="en-US" sz="2400" dirty="0"/>
              <a:t>C Temperatures (BHT)</a:t>
            </a:r>
          </a:p>
        </p:txBody>
      </p:sp>
      <p:sp>
        <p:nvSpPr>
          <p:cNvPr id="3" name="Slide Number Placeholder 2"/>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9</a:t>
            </a:fld>
            <a:endParaRPr lang="en-US" dirty="0">
              <a:solidFill>
                <a:schemeClr val="accent1">
                  <a:shade val="75000"/>
                </a:schemeClr>
              </a:solidFill>
            </a:endParaRPr>
          </a:p>
        </p:txBody>
      </p:sp>
      <p:pic>
        <p:nvPicPr>
          <p:cNvPr id="9" name="Picture 8"/>
          <p:cNvPicPr/>
          <p:nvPr/>
        </p:nvPicPr>
        <p:blipFill>
          <a:blip r:embed="rId3">
            <a:extLst>
              <a:ext uri="{BEBA8EAE-BF5A-486C-A8C5-ECC9F3942E4B}">
                <a14:imgProps xmlns:a14="http://schemas.microsoft.com/office/drawing/2010/main">
                  <a14:imgLayer r:embed="rId4">
                    <a14:imgEffect>
                      <a14:backgroundRemoval t="0" b="98459" l="2493" r="100000"/>
                    </a14:imgEffect>
                  </a14:imgLayer>
                </a14:imgProps>
              </a:ext>
              <a:ext uri="{28A0092B-C50C-407E-A947-70E740481C1C}">
                <a14:useLocalDpi xmlns:a14="http://schemas.microsoft.com/office/drawing/2010/main" val="0"/>
              </a:ext>
            </a:extLst>
          </a:blip>
          <a:srcRect/>
          <a:stretch>
            <a:fillRect/>
          </a:stretch>
        </p:blipFill>
        <p:spPr bwMode="auto">
          <a:xfrm>
            <a:off x="6065235" y="1462222"/>
            <a:ext cx="3178175" cy="5141595"/>
          </a:xfrm>
          <a:prstGeom prst="rect">
            <a:avLst/>
          </a:prstGeom>
          <a:noFill/>
          <a:ln>
            <a:noFill/>
          </a:ln>
        </p:spPr>
      </p:pic>
      <p:pic>
        <p:nvPicPr>
          <p:cNvPr id="10" name="Picture 9" descr="Power_WellCount_surf_log.PNG"/>
          <p:cNvPicPr/>
          <p:nvPr/>
        </p:nvPicPr>
        <p:blipFill>
          <a:blip r:embed="rId5" cstate="print"/>
          <a:stretch>
            <a:fillRect/>
          </a:stretch>
        </p:blipFill>
        <p:spPr>
          <a:xfrm>
            <a:off x="8474348" y="1724577"/>
            <a:ext cx="2716535" cy="3148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010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Effect transition="in" filter="fade">
                                      <p:cBhvr>
                                        <p:cTn id="7" dur="2000"/>
                                        <p:tgtEl>
                                          <p:spTgt spid="25395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3957">
                                            <p:txEl>
                                              <p:pRg st="0" end="0"/>
                                            </p:txEl>
                                          </p:spTgt>
                                        </p:tgtEl>
                                        <p:attrNameLst>
                                          <p:attrName>style.visibility</p:attrName>
                                        </p:attrNameLst>
                                      </p:cBhvr>
                                      <p:to>
                                        <p:strVal val="visible"/>
                                      </p:to>
                                    </p:set>
                                    <p:animEffect transition="in" filter="fade">
                                      <p:cBhvr>
                                        <p:cTn id="11" dur="2000"/>
                                        <p:tgtEl>
                                          <p:spTgt spid="25395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3956">
                                            <p:txEl>
                                              <p:pRg st="1" end="1"/>
                                            </p:txEl>
                                          </p:spTgt>
                                        </p:tgtEl>
                                        <p:attrNameLst>
                                          <p:attrName>style.visibility</p:attrName>
                                        </p:attrNameLst>
                                      </p:cBhvr>
                                      <p:to>
                                        <p:strVal val="visible"/>
                                      </p:to>
                                    </p:set>
                                    <p:animEffect transition="in" filter="fade">
                                      <p:cBhvr>
                                        <p:cTn id="16" dur="2000"/>
                                        <p:tgtEl>
                                          <p:spTgt spid="2539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build="p"/>
      <p:bldP spid="253957" grpId="0" build="allAtOnce"/>
    </p:bldLst>
  </p:timing>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5167</TotalTime>
  <Words>1345</Words>
  <Application>Microsoft Office PowerPoint</Application>
  <PresentationFormat>Widescreen</PresentationFormat>
  <Paragraphs>208</Paragraphs>
  <Slides>25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Century Gothic</vt:lpstr>
      <vt:lpstr>Wingdings 3</vt:lpstr>
      <vt:lpstr>Wisp</vt:lpstr>
      <vt:lpstr>Acrobat Document</vt:lpstr>
      <vt:lpstr>Pre-Feasibility Report Project Update</vt:lpstr>
      <vt:lpstr>Agenda</vt:lpstr>
      <vt:lpstr>The Opportunity</vt:lpstr>
      <vt:lpstr>Project Overview</vt:lpstr>
      <vt:lpstr>Timeline for Project Development</vt:lpstr>
      <vt:lpstr>Project Scope for Pre-Feasibility</vt:lpstr>
      <vt:lpstr>Technical Team for Pre-Feasibility Study</vt:lpstr>
      <vt:lpstr>Upstream: Geology for Geothermal</vt:lpstr>
      <vt:lpstr>Foothills Geothermal Potential</vt:lpstr>
      <vt:lpstr>Geology: Petroleum View</vt:lpstr>
      <vt:lpstr>Upstream: Well Selection Analysis </vt:lpstr>
      <vt:lpstr>Upstream: Well Analysis &amp; Selection</vt:lpstr>
      <vt:lpstr>Second life for Oilfield wells</vt:lpstr>
      <vt:lpstr>Midstream: District Heat Design</vt:lpstr>
      <vt:lpstr>Midstream: District Energy System</vt:lpstr>
      <vt:lpstr>Midstream:  Engineering Direct Heat Facility</vt:lpstr>
      <vt:lpstr>Midstream – Heat Distribution Network Model with Substation and Nodes</vt:lpstr>
      <vt:lpstr>Downstream:  Direct Heat Customers</vt:lpstr>
      <vt:lpstr>Downstream: Mapping Customers</vt:lpstr>
      <vt:lpstr>Downstream Engineering</vt:lpstr>
      <vt:lpstr>Financial Modeling </vt:lpstr>
      <vt:lpstr>Financial Modeling</vt:lpstr>
      <vt:lpstr>Project Next Steps</vt:lpstr>
      <vt:lpstr>Project Benefits</vt:lpstr>
      <vt:lpstr>QUESTIONS?  Hinton Geothermal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Christina Lake Recovered Heat Project</dc:title>
  <dc:creator>Lisa Mueller</dc:creator>
  <cp:lastModifiedBy>Mike Schwirtz</cp:lastModifiedBy>
  <cp:revision>145</cp:revision>
  <cp:lastPrinted>2017-01-02T19:46:58Z</cp:lastPrinted>
  <dcterms:created xsi:type="dcterms:W3CDTF">2016-11-24T19:05:12Z</dcterms:created>
  <dcterms:modified xsi:type="dcterms:W3CDTF">2017-02-07T23:41:07Z</dcterms:modified>
</cp:coreProperties>
</file>